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"/>
  </p:handoutMasterIdLst>
  <p:sldIdLst>
    <p:sldId id="256" r:id="rId2"/>
  </p:sldIdLst>
  <p:sldSz cx="36576000" cy="29260800"/>
  <p:notesSz cx="31151513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5pPr>
    <a:lvl6pPr marL="2286000" algn="l" defTabSz="914400" rtl="0" eaLnBrk="1" latinLnBrk="0" hangingPunct="1"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6pPr>
    <a:lvl7pPr marL="2743200" algn="l" defTabSz="914400" rtl="0" eaLnBrk="1" latinLnBrk="0" hangingPunct="1"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7pPr>
    <a:lvl8pPr marL="3200400" algn="l" defTabSz="914400" rtl="0" eaLnBrk="1" latinLnBrk="0" hangingPunct="1"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8pPr>
    <a:lvl9pPr marL="3657600" algn="l" defTabSz="914400" rtl="0" eaLnBrk="1" latinLnBrk="0" hangingPunct="1"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526" autoAdjust="0"/>
    <p:restoredTop sz="90929"/>
  </p:normalViewPr>
  <p:slideViewPr>
    <p:cSldViewPr>
      <p:cViewPr>
        <p:scale>
          <a:sx n="33" d="100"/>
          <a:sy n="33" d="100"/>
        </p:scale>
        <p:origin x="96" y="438"/>
      </p:cViewPr>
      <p:guideLst>
        <p:guide orient="horz" pos="9216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496925" cy="261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7602" tIns="238804" rIns="477602" bIns="238804" numCol="1" anchor="t" anchorCtr="0" compatLnSpc="1">
            <a:prstTxWarp prst="textNoShape">
              <a:avLst/>
            </a:prstTxWarp>
          </a:bodyPr>
          <a:lstStyle>
            <a:lvl1pPr defTabSz="4776788">
              <a:defRPr sz="6100">
                <a:latin typeface="Tiepolo Black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7654588" y="0"/>
            <a:ext cx="13496925" cy="261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7602" tIns="238804" rIns="477602" bIns="238804" numCol="1" anchor="t" anchorCtr="0" compatLnSpc="1">
            <a:prstTxWarp prst="textNoShape">
              <a:avLst/>
            </a:prstTxWarp>
          </a:bodyPr>
          <a:lstStyle>
            <a:lvl1pPr algn="r" defTabSz="4776788">
              <a:defRPr sz="6100">
                <a:latin typeface="Tiepolo Black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49820513"/>
            <a:ext cx="13496925" cy="261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7602" tIns="238804" rIns="477602" bIns="238804" numCol="1" anchor="b" anchorCtr="0" compatLnSpc="1">
            <a:prstTxWarp prst="textNoShape">
              <a:avLst/>
            </a:prstTxWarp>
          </a:bodyPr>
          <a:lstStyle>
            <a:lvl1pPr defTabSz="4776788">
              <a:defRPr sz="6100">
                <a:latin typeface="Tiepolo Black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7654588" y="49820513"/>
            <a:ext cx="13496925" cy="261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7602" tIns="238804" rIns="477602" bIns="238804" numCol="1" anchor="b" anchorCtr="0" compatLnSpc="1">
            <a:prstTxWarp prst="textNoShape">
              <a:avLst/>
            </a:prstTxWarp>
          </a:bodyPr>
          <a:lstStyle>
            <a:lvl1pPr algn="r" defTabSz="4776788">
              <a:defRPr sz="6100">
                <a:latin typeface="Tiepolo Black" pitchFamily="18" charset="0"/>
              </a:defRPr>
            </a:lvl1pPr>
          </a:lstStyle>
          <a:p>
            <a:fld id="{2FB76998-2879-46CC-877B-F9C2631E65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476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9090025"/>
            <a:ext cx="31089600" cy="62722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6581438"/>
            <a:ext cx="25603200" cy="74771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5DEB9B-607F-4AE1-BF4B-E38FB45C9F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32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D99784-32E4-4207-BFFD-D0180D91D4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76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061988" y="2603500"/>
            <a:ext cx="7772400" cy="23406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0" y="2603500"/>
            <a:ext cx="23166388" cy="23406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5AEABA-6C76-461A-90EB-2418686B44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35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B1FE6B-3250-47AE-B98F-9680D46E77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84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0" y="18802350"/>
            <a:ext cx="31089600" cy="581183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0" y="12401550"/>
            <a:ext cx="31089600" cy="6400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4D3D8D-72C9-4D1B-9E43-4E4526AE5D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663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0" y="8458200"/>
            <a:ext cx="15468600" cy="1755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364200" y="8458200"/>
            <a:ext cx="15470188" cy="1755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CEA628-F91B-4967-A9F0-7487C281CF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8606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171575"/>
            <a:ext cx="32918400" cy="487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550025"/>
            <a:ext cx="16160750" cy="2728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9278938"/>
            <a:ext cx="16160750" cy="168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0" y="6550025"/>
            <a:ext cx="16167100" cy="2728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0" y="9278938"/>
            <a:ext cx="16167100" cy="168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E50827-5059-4F00-A81E-D0F71FD11E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80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97EA19-51A9-4190-8FB6-020DDF6AA4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87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996E23-22AF-4E97-9C6D-E822D0E684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166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165225"/>
            <a:ext cx="12033250" cy="49577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165225"/>
            <a:ext cx="20447000" cy="24972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6122988"/>
            <a:ext cx="12033250" cy="200152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F3F463-FB33-42A6-BE27-D34DE15DCA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41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0" y="20481925"/>
            <a:ext cx="21945600" cy="24193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0" y="2614613"/>
            <a:ext cx="21945600" cy="175561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0" y="22901275"/>
            <a:ext cx="21945600" cy="3433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F2EB36-AA92-4DAE-8182-AFB9642BA8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5906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3200" y="2603500"/>
            <a:ext cx="3109118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0" y="8458200"/>
            <a:ext cx="31091188" cy="175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43200" y="26657300"/>
            <a:ext cx="7620000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498388" y="26657300"/>
            <a:ext cx="11580812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6214388" y="26657300"/>
            <a:ext cx="7620000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8189996F-AE9F-4E43-A56B-D4B7F4858B5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39" Type="http://schemas.openxmlformats.org/officeDocument/2006/relationships/image" Target="../media/image36.png"/><Relationship Id="rId21" Type="http://schemas.openxmlformats.org/officeDocument/2006/relationships/image" Target="../media/image20.png"/><Relationship Id="rId34" Type="http://schemas.openxmlformats.org/officeDocument/2006/relationships/image" Target="../media/image9.png"/><Relationship Id="rId42" Type="http://schemas.openxmlformats.org/officeDocument/2006/relationships/image" Target="../media/image39.png"/><Relationship Id="rId47" Type="http://schemas.openxmlformats.org/officeDocument/2006/relationships/image" Target="../media/image26.png"/><Relationship Id="rId50" Type="http://schemas.openxmlformats.org/officeDocument/2006/relationships/image" Target="../media/image31.png"/><Relationship Id="rId55" Type="http://schemas.openxmlformats.org/officeDocument/2006/relationships/image" Target="../media/image43.png"/><Relationship Id="rId63" Type="http://schemas.openxmlformats.org/officeDocument/2006/relationships/image" Target="../media/image51.png"/><Relationship Id="rId68" Type="http://schemas.openxmlformats.org/officeDocument/2006/relationships/image" Target="../media/image56.jpeg"/><Relationship Id="rId7" Type="http://schemas.openxmlformats.org/officeDocument/2006/relationships/image" Target="../media/image6.png"/><Relationship Id="rId71" Type="http://schemas.openxmlformats.org/officeDocument/2006/relationships/image" Target="../media/image59.jpe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11.png"/><Relationship Id="rId32" Type="http://schemas.openxmlformats.org/officeDocument/2006/relationships/image" Target="../media/image17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24.png"/><Relationship Id="rId53" Type="http://schemas.openxmlformats.org/officeDocument/2006/relationships/image" Target="../media/image41.png"/><Relationship Id="rId58" Type="http://schemas.openxmlformats.org/officeDocument/2006/relationships/image" Target="../media/image46.png"/><Relationship Id="rId66" Type="http://schemas.openxmlformats.org/officeDocument/2006/relationships/image" Target="../media/image54.jpeg"/><Relationship Id="rId5" Type="http://schemas.openxmlformats.org/officeDocument/2006/relationships/image" Target="../media/image4.png"/><Relationship Id="rId61" Type="http://schemas.openxmlformats.org/officeDocument/2006/relationships/image" Target="../media/image49.png"/><Relationship Id="rId22" Type="http://schemas.openxmlformats.org/officeDocument/2006/relationships/image" Target="../media/image21.png"/><Relationship Id="rId27" Type="http://schemas.openxmlformats.org/officeDocument/2006/relationships/image" Target="../media/image14.png"/><Relationship Id="rId30" Type="http://schemas.openxmlformats.org/officeDocument/2006/relationships/image" Target="../media/image29.png"/><Relationship Id="rId35" Type="http://schemas.openxmlformats.org/officeDocument/2006/relationships/image" Target="../media/image32.png"/><Relationship Id="rId43" Type="http://schemas.openxmlformats.org/officeDocument/2006/relationships/image" Target="../media/image22.png"/><Relationship Id="rId48" Type="http://schemas.openxmlformats.org/officeDocument/2006/relationships/image" Target="../media/image27.png"/><Relationship Id="rId56" Type="http://schemas.openxmlformats.org/officeDocument/2006/relationships/image" Target="../media/image44.png"/><Relationship Id="rId64" Type="http://schemas.openxmlformats.org/officeDocument/2006/relationships/image" Target="../media/image52.png"/><Relationship Id="rId69" Type="http://schemas.openxmlformats.org/officeDocument/2006/relationships/image" Target="../media/image57.jpeg"/><Relationship Id="rId8" Type="http://schemas.openxmlformats.org/officeDocument/2006/relationships/image" Target="../media/image7.png"/><Relationship Id="rId51" Type="http://schemas.openxmlformats.org/officeDocument/2006/relationships/image" Target="../media/image38.png"/><Relationship Id="rId3" Type="http://schemas.openxmlformats.org/officeDocument/2006/relationships/image" Target="../media/image2.png"/><Relationship Id="rId25" Type="http://schemas.openxmlformats.org/officeDocument/2006/relationships/image" Target="../media/image12.png"/><Relationship Id="rId33" Type="http://schemas.openxmlformats.org/officeDocument/2006/relationships/image" Target="../media/image80.png"/><Relationship Id="rId38" Type="http://schemas.openxmlformats.org/officeDocument/2006/relationships/image" Target="../media/image35.png"/><Relationship Id="rId46" Type="http://schemas.openxmlformats.org/officeDocument/2006/relationships/image" Target="../media/image25.png"/><Relationship Id="rId59" Type="http://schemas.openxmlformats.org/officeDocument/2006/relationships/image" Target="../media/image47.png"/><Relationship Id="rId67" Type="http://schemas.openxmlformats.org/officeDocument/2006/relationships/image" Target="../media/image55.jpeg"/><Relationship Id="rId20" Type="http://schemas.openxmlformats.org/officeDocument/2006/relationships/image" Target="../media/image19.png"/><Relationship Id="rId41" Type="http://schemas.openxmlformats.org/officeDocument/2006/relationships/image" Target="../media/image18.png"/><Relationship Id="rId54" Type="http://schemas.openxmlformats.org/officeDocument/2006/relationships/image" Target="../media/image42.png"/><Relationship Id="rId62" Type="http://schemas.openxmlformats.org/officeDocument/2006/relationships/image" Target="../media/image50.png"/><Relationship Id="rId70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23" Type="http://schemas.openxmlformats.org/officeDocument/2006/relationships/image" Target="../media/image10.png"/><Relationship Id="rId28" Type="http://schemas.openxmlformats.org/officeDocument/2006/relationships/image" Target="../media/image15.jpeg"/><Relationship Id="rId36" Type="http://schemas.openxmlformats.org/officeDocument/2006/relationships/image" Target="../media/image33.png"/><Relationship Id="rId49" Type="http://schemas.openxmlformats.org/officeDocument/2006/relationships/image" Target="../media/image30.png"/><Relationship Id="rId57" Type="http://schemas.openxmlformats.org/officeDocument/2006/relationships/image" Target="../media/image45.png"/><Relationship Id="rId10" Type="http://schemas.openxmlformats.org/officeDocument/2006/relationships/image" Target="../media/image9.jpeg"/><Relationship Id="rId31" Type="http://schemas.openxmlformats.org/officeDocument/2006/relationships/image" Target="../media/image16.png"/><Relationship Id="rId44" Type="http://schemas.openxmlformats.org/officeDocument/2006/relationships/image" Target="../media/image23.png"/><Relationship Id="rId52" Type="http://schemas.openxmlformats.org/officeDocument/2006/relationships/image" Target="../media/image40.png"/><Relationship Id="rId60" Type="http://schemas.openxmlformats.org/officeDocument/2006/relationships/image" Target="../media/image48.png"/><Relationship Id="rId65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ounded Rectangle 287"/>
          <p:cNvSpPr/>
          <p:nvPr/>
        </p:nvSpPr>
        <p:spPr>
          <a:xfrm>
            <a:off x="7924799" y="18445363"/>
            <a:ext cx="28135088" cy="10503939"/>
          </a:xfrm>
          <a:prstGeom prst="roundRect">
            <a:avLst>
              <a:gd name="adj" fmla="val 10248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Encode Sans Normal" panose="02000000000000000000" pitchFamily="2" charset="0"/>
            </a:endParaRPr>
          </a:p>
        </p:txBody>
      </p:sp>
      <p:sp>
        <p:nvSpPr>
          <p:cNvPr id="28" name="Rectangle 27" descr="Purple Header Bar"/>
          <p:cNvSpPr/>
          <p:nvPr/>
        </p:nvSpPr>
        <p:spPr>
          <a:xfrm>
            <a:off x="0" y="-76200"/>
            <a:ext cx="36576000" cy="32454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0" y="0"/>
            <a:ext cx="0" cy="2444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0" y="1588"/>
            <a:ext cx="3810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36576000" y="0"/>
            <a:ext cx="0" cy="2444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36195000" y="0"/>
            <a:ext cx="3810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0" y="29016325"/>
            <a:ext cx="0" cy="2428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0" y="29252863"/>
            <a:ext cx="3810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36576000" y="29016325"/>
            <a:ext cx="0" cy="2428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36195000" y="29259213"/>
            <a:ext cx="3810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6695924" y="-609600"/>
            <a:ext cx="24088876" cy="3114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12000" kern="0" dirty="0" smtClean="0">
                <a:solidFill>
                  <a:schemeClr val="bg1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Manga Neural Style Transfer</a:t>
            </a:r>
            <a:endParaRPr lang="en-US" sz="12000" kern="0" dirty="0">
              <a:solidFill>
                <a:schemeClr val="bg1"/>
              </a:solidFill>
              <a:latin typeface="Encode Sans Normal Black" charset="0"/>
              <a:ea typeface="Encode Sans Normal Black" charset="0"/>
              <a:cs typeface="Encode Sans Normal Blac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811891" y="1905000"/>
            <a:ext cx="7777238" cy="118801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r>
              <a:rPr lang="en-US" sz="7000" b="1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Tun</a:t>
            </a:r>
            <a:r>
              <a:rPr lang="en-US" sz="70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Sheng Tan</a:t>
            </a:r>
            <a:endParaRPr lang="en-US" sz="7000" b="1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078" name="Picture 30" descr="https://s3-us-west-2.amazonaws.com/uw-s3-cdn/wp-content/uploads/sites/98/2014/09/07212705/W-Logo_RegistrationMark_Whit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1698"/>
            <a:ext cx="3685814" cy="247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Group 92"/>
          <p:cNvGrpSpPr/>
          <p:nvPr/>
        </p:nvGrpSpPr>
        <p:grpSpPr>
          <a:xfrm>
            <a:off x="242956" y="7561643"/>
            <a:ext cx="7315200" cy="6306757"/>
            <a:chOff x="417186" y="10947602"/>
            <a:chExt cx="7315200" cy="6306757"/>
          </a:xfrm>
        </p:grpSpPr>
        <p:sp>
          <p:nvSpPr>
            <p:cNvPr id="53" name="Rounded Rectangle 52"/>
            <p:cNvSpPr/>
            <p:nvPr/>
          </p:nvSpPr>
          <p:spPr>
            <a:xfrm>
              <a:off x="417186" y="10947602"/>
              <a:ext cx="7315200" cy="6306757"/>
            </a:xfrm>
            <a:prstGeom prst="roundRect">
              <a:avLst>
                <a:gd name="adj" fmla="val 10248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Encode Sans Normal" panose="02000000000000000000" pitchFamily="2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6630" y="11310411"/>
              <a:ext cx="622237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500" b="1" dirty="0" smtClean="0">
                  <a:solidFill>
                    <a:schemeClr val="tx1"/>
                  </a:solidFill>
                  <a:latin typeface="Bookman Old Style" panose="02050604050505020204" pitchFamily="18" charset="0"/>
                </a:rPr>
                <a:t>Problem Statement</a:t>
              </a:r>
              <a:endParaRPr lang="en-US" sz="4500" dirty="0">
                <a:latin typeface="Bookman Old Style" panose="02050604050505020204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82207" y="12095241"/>
              <a:ext cx="6814052" cy="493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dirty="0" smtClean="0">
                  <a:latin typeface="Book Antiqua" panose="02040602050305030304" pitchFamily="18" charset="0"/>
                </a:rPr>
                <a:t>The goal of our project is to attempt neural style approach and GAN approach that preserves edges.</a:t>
              </a:r>
            </a:p>
            <a:p>
              <a:pPr marL="514350" indent="-514350">
                <a:buFont typeface="+mj-lt"/>
                <a:buAutoNum type="arabicPeriod"/>
              </a:pPr>
              <a:r>
                <a:rPr lang="en-US" sz="3500" b="1" dirty="0">
                  <a:latin typeface="Book Antiqua" panose="02040602050305030304" pitchFamily="18" charset="0"/>
                </a:rPr>
                <a:t>Improve</a:t>
              </a:r>
              <a:r>
                <a:rPr lang="en-US" sz="3500" dirty="0">
                  <a:latin typeface="Book Antiqua" panose="02040602050305030304" pitchFamily="18" charset="0"/>
                </a:rPr>
                <a:t> on </a:t>
              </a:r>
              <a:r>
                <a:rPr lang="en-US" sz="3500" dirty="0" smtClean="0">
                  <a:latin typeface="Book Antiqua" panose="02040602050305030304" pitchFamily="18" charset="0"/>
                </a:rPr>
                <a:t>neural style transfer.</a:t>
              </a:r>
              <a:endParaRPr lang="en-US" sz="3500" b="1" dirty="0" smtClean="0">
                <a:latin typeface="Book Antiqua" panose="02040602050305030304" pitchFamily="18" charset="0"/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en-US" sz="3500" b="1" dirty="0" smtClean="0">
                  <a:latin typeface="Book Antiqua" panose="02040602050305030304" pitchFamily="18" charset="0"/>
                </a:rPr>
                <a:t>Create a manga style database </a:t>
              </a:r>
              <a:r>
                <a:rPr lang="en-US" sz="3500" dirty="0" smtClean="0">
                  <a:latin typeface="Book Antiqua" panose="02040602050305030304" pitchFamily="18" charset="0"/>
                </a:rPr>
                <a:t>with about 5000 images for </a:t>
              </a:r>
              <a:r>
                <a:rPr lang="en-US" sz="3500" dirty="0" err="1" smtClean="0">
                  <a:latin typeface="Book Antiqua" panose="02040602050305030304" pitchFamily="18" charset="0"/>
                </a:rPr>
                <a:t>CartoonGAN</a:t>
              </a:r>
              <a:r>
                <a:rPr lang="en-US" sz="3500" dirty="0" smtClean="0">
                  <a:latin typeface="Book Antiqua" panose="02040602050305030304" pitchFamily="18" charset="0"/>
                </a:rPr>
                <a:t>.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04800" y="3352801"/>
            <a:ext cx="7315200" cy="4356649"/>
            <a:chOff x="442491" y="5984379"/>
            <a:chExt cx="7315200" cy="4030541"/>
          </a:xfrm>
        </p:grpSpPr>
        <p:sp>
          <p:nvSpPr>
            <p:cNvPr id="20" name="Rounded Rectangle 19"/>
            <p:cNvSpPr/>
            <p:nvPr/>
          </p:nvSpPr>
          <p:spPr>
            <a:xfrm>
              <a:off x="442491" y="5984379"/>
              <a:ext cx="7315200" cy="3755009"/>
            </a:xfrm>
            <a:prstGeom prst="roundRect">
              <a:avLst>
                <a:gd name="adj" fmla="val 10248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Encode Sans Normal" panose="02000000000000000000" pitchFamily="2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70339" y="6154913"/>
              <a:ext cx="3464410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b="1" dirty="0" smtClean="0">
                  <a:solidFill>
                    <a:schemeClr val="tx1"/>
                  </a:solidFill>
                  <a:latin typeface="Bookman Old Style" panose="02050604050505020204" pitchFamily="18" charset="0"/>
                </a:rPr>
                <a:t>Motivation</a:t>
              </a:r>
              <a:endParaRPr lang="en-US" sz="4500" dirty="0">
                <a:latin typeface="Bookman Old Style" panose="020506040505050202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2208" y="6939743"/>
              <a:ext cx="6825406" cy="3075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dirty="0" err="1" smtClean="0">
                  <a:solidFill>
                    <a:schemeClr val="tx1"/>
                  </a:solidFill>
                  <a:latin typeface="Book Antiqua" panose="02040602050305030304" pitchFamily="18" charset="0"/>
                </a:rPr>
                <a:t>Gatys</a:t>
              </a:r>
              <a:r>
                <a:rPr lang="en-US" sz="3500" dirty="0" smtClean="0">
                  <a:solidFill>
                    <a:schemeClr val="tx1"/>
                  </a:solidFill>
                  <a:latin typeface="Book Antiqua" panose="02040602050305030304" pitchFamily="18" charset="0"/>
                </a:rPr>
                <a:t> et al neural style transfer is the standard for style transfer using neural network. But it does not preserve edges especially on the foreground well.</a:t>
              </a:r>
            </a:p>
            <a:p>
              <a:endParaRPr lang="en-US" sz="3500" dirty="0" smtClean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</p:grpSp>
      <p:sp>
        <p:nvSpPr>
          <p:cNvPr id="7" name="AutoShape 2" descr="https://deepart-io.s3.amazonaws.com/cache/24/41/2441fb1059884dc4d93bac9be750d93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5574080" y="2160778"/>
            <a:ext cx="12247476" cy="13716000"/>
            <a:chOff x="47015400" y="4367347"/>
            <a:chExt cx="12247476" cy="17779114"/>
          </a:xfrm>
        </p:grpSpPr>
        <p:grpSp>
          <p:nvGrpSpPr>
            <p:cNvPr id="16" name="Group 15"/>
            <p:cNvGrpSpPr/>
            <p:nvPr/>
          </p:nvGrpSpPr>
          <p:grpSpPr>
            <a:xfrm>
              <a:off x="47015400" y="4367347"/>
              <a:ext cx="12247476" cy="17779114"/>
              <a:chOff x="22022766" y="6223886"/>
              <a:chExt cx="12247476" cy="1777911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2022766" y="6223886"/>
                <a:ext cx="12247476" cy="17779114"/>
                <a:chOff x="30843026" y="5362596"/>
                <a:chExt cx="12247476" cy="17779114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0843026" y="5362596"/>
                  <a:ext cx="12247476" cy="17779114"/>
                  <a:chOff x="36476152" y="9954178"/>
                  <a:chExt cx="12247476" cy="17779114"/>
                </a:xfrm>
              </p:grpSpPr>
              <p:pic>
                <p:nvPicPr>
                  <p:cNvPr id="4" name="Picture 3"/>
                  <p:cNvPicPr>
                    <a:picLocks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3759"/>
                  <a:stretch/>
                </p:blipFill>
                <p:spPr>
                  <a:xfrm>
                    <a:off x="45642100" y="14437474"/>
                    <a:ext cx="3081528" cy="4572000"/>
                  </a:xfrm>
                  <a:prstGeom prst="rect">
                    <a:avLst/>
                  </a:prstGeom>
                </p:spPr>
              </p:pic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36476152" y="9954178"/>
                    <a:ext cx="12194416" cy="17779114"/>
                    <a:chOff x="36750547" y="10917179"/>
                    <a:chExt cx="12194416" cy="17779114"/>
                  </a:xfrm>
                </p:grpSpPr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37763294" y="13155492"/>
                      <a:ext cx="1439818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4500" dirty="0" smtClean="0">
                          <a:latin typeface="Book Antiqua" panose="02040602050305030304" pitchFamily="18" charset="0"/>
                        </a:rPr>
                        <a:t>Style</a:t>
                      </a:r>
                      <a:endParaRPr lang="en-US" sz="4500" dirty="0">
                        <a:latin typeface="Book Antiqua" panose="02040602050305030304" pitchFamily="18" charset="0"/>
                      </a:endParaRPr>
                    </a:p>
                  </p:txBody>
                </p:sp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37207747" y="17351919"/>
                      <a:ext cx="229582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4500" dirty="0" smtClean="0">
                          <a:latin typeface="Book Antiqua" panose="02040602050305030304" pitchFamily="18" charset="0"/>
                        </a:rPr>
                        <a:t>Baseline</a:t>
                      </a:r>
                      <a:endParaRPr lang="en-US" sz="4500" dirty="0">
                        <a:latin typeface="Book Antiqua" panose="02040602050305030304" pitchFamily="18" charset="0"/>
                      </a:endParaRPr>
                    </a:p>
                  </p:txBody>
                </p:sp>
                <p:sp>
                  <p:nvSpPr>
                    <p:cNvPr id="138" name="TextBox 137"/>
                    <p:cNvSpPr txBox="1"/>
                    <p:nvPr/>
                  </p:nvSpPr>
                  <p:spPr>
                    <a:xfrm>
                      <a:off x="37077996" y="21646456"/>
                      <a:ext cx="2393604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4500" dirty="0" err="1" smtClean="0">
                          <a:latin typeface="Book Antiqua" panose="02040602050305030304" pitchFamily="18" charset="0"/>
                        </a:rPr>
                        <a:t>DeepArt</a:t>
                      </a:r>
                      <a:endParaRPr lang="en-US" sz="4500" dirty="0">
                        <a:latin typeface="Book Antiqua" panose="02040602050305030304" pitchFamily="18" charset="0"/>
                      </a:endParaRPr>
                    </a:p>
                  </p:txBody>
                </p:sp>
                <p:grpSp>
                  <p:nvGrpSpPr>
                    <p:cNvPr id="10" name="Group 9"/>
                    <p:cNvGrpSpPr/>
                    <p:nvPr/>
                  </p:nvGrpSpPr>
                  <p:grpSpPr>
                    <a:xfrm>
                      <a:off x="39646147" y="10917179"/>
                      <a:ext cx="9298816" cy="17779114"/>
                      <a:chOff x="39646147" y="10917179"/>
                      <a:chExt cx="9298816" cy="17779114"/>
                    </a:xfrm>
                  </p:grpSpPr>
                  <p:pic>
                    <p:nvPicPr>
                      <p:cNvPr id="5" name="Picture 4"/>
                      <p:cNvPicPr>
                        <a:picLocks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6521" t="5274" r="1426"/>
                      <a:stretch/>
                    </p:blipFill>
                    <p:spPr>
                      <a:xfrm>
                        <a:off x="39665708" y="24124293"/>
                        <a:ext cx="3081528" cy="4572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3" name="Picture 13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6255" r="1305"/>
                      <a:stretch/>
                    </p:blipFill>
                    <p:spPr>
                      <a:xfrm>
                        <a:off x="39646147" y="15439336"/>
                        <a:ext cx="3055883" cy="45720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6" name="Group 5"/>
                      <p:cNvGrpSpPr/>
                      <p:nvPr/>
                    </p:nvGrpSpPr>
                    <p:grpSpPr>
                      <a:xfrm>
                        <a:off x="39646147" y="10917179"/>
                        <a:ext cx="9298816" cy="4576060"/>
                        <a:chOff x="18618565" y="11767803"/>
                        <a:chExt cx="9298816" cy="4576060"/>
                      </a:xfrm>
                    </p:grpSpPr>
                    <p:pic>
                      <p:nvPicPr>
                        <p:cNvPr id="2" name="Picture 1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4554" r="32481"/>
                        <a:stretch/>
                      </p:blipFill>
                      <p:spPr>
                        <a:xfrm>
                          <a:off x="18618565" y="11767803"/>
                          <a:ext cx="3105385" cy="4572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" name="Picture 131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3421" r="33289"/>
                        <a:stretch/>
                      </p:blipFill>
                      <p:spPr>
                        <a:xfrm>
                          <a:off x="21750453" y="11771863"/>
                          <a:ext cx="3085400" cy="4572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4" name="Picture 133"/>
                        <p:cNvPicPr>
                          <a:picLocks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73294"/>
                        <a:stretch/>
                      </p:blipFill>
                      <p:spPr>
                        <a:xfrm>
                          <a:off x="24835853" y="11771863"/>
                          <a:ext cx="3081528" cy="45720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" name="Picture 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5027"/>
                      <a:stretch/>
                    </p:blipFill>
                    <p:spPr>
                      <a:xfrm>
                        <a:off x="42616981" y="15437493"/>
                        <a:ext cx="3241408" cy="4572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47" name="TextBox 146"/>
                    <p:cNvSpPr txBox="1"/>
                    <p:nvPr/>
                  </p:nvSpPr>
                  <p:spPr>
                    <a:xfrm>
                      <a:off x="36750547" y="25866785"/>
                      <a:ext cx="277832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4500" dirty="0" smtClean="0">
                          <a:latin typeface="Book Antiqua" panose="02040602050305030304" pitchFamily="18" charset="0"/>
                        </a:rPr>
                        <a:t>This work</a:t>
                      </a:r>
                      <a:endParaRPr lang="en-US" sz="4500" dirty="0">
                        <a:latin typeface="Book Antiqua" panose="02040602050305030304" pitchFamily="18" charset="0"/>
                      </a:endParaRPr>
                    </a:p>
                  </p:txBody>
                </p:sp>
              </p:grpSp>
            </p:grpSp>
            <p:pic>
              <p:nvPicPr>
                <p:cNvPr id="13" name="Picture 12"/>
                <p:cNvPicPr>
                  <a:picLocks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3463"/>
                <a:stretch/>
              </p:blipFill>
              <p:spPr>
                <a:xfrm>
                  <a:off x="40008974" y="18561698"/>
                  <a:ext cx="3081528" cy="4572000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/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045"/>
              <a:stretch/>
            </p:blipFill>
            <p:spPr>
              <a:xfrm>
                <a:off x="28008072" y="15011400"/>
                <a:ext cx="3081528" cy="457200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7" r="68077" b="4635"/>
            <a:stretch/>
          </p:blipFill>
          <p:spPr>
            <a:xfrm>
              <a:off x="49961360" y="13213702"/>
              <a:ext cx="3081528" cy="4360759"/>
            </a:xfrm>
            <a:prstGeom prst="rect">
              <a:avLst/>
            </a:prstGeom>
          </p:spPr>
        </p:pic>
        <p:pic>
          <p:nvPicPr>
            <p:cNvPr id="1028" name="Picture 4" descr="https://deepart-io.s3.amazonaws.com/cache/79/ac/79ac9d66fd5d74eb404864e20207addb.jpg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348" y="13213701"/>
              <a:ext cx="3081528" cy="436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41079259" y="18957714"/>
            <a:ext cx="20269200" cy="5437720"/>
            <a:chOff x="7772400" y="14478000"/>
            <a:chExt cx="20269200" cy="5437720"/>
          </a:xfrm>
        </p:grpSpPr>
        <p:sp>
          <p:nvSpPr>
            <p:cNvPr id="52" name="Rounded Rectangle 51"/>
            <p:cNvSpPr/>
            <p:nvPr/>
          </p:nvSpPr>
          <p:spPr>
            <a:xfrm>
              <a:off x="7772400" y="14478000"/>
              <a:ext cx="20269200" cy="5437720"/>
            </a:xfrm>
            <a:prstGeom prst="roundRect">
              <a:avLst>
                <a:gd name="adj" fmla="val 10248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00" b="1" dirty="0">
                <a:solidFill>
                  <a:schemeClr val="tx1"/>
                </a:solidFill>
                <a:latin typeface="Encode Sans Normal" panose="02000000000000000000" pitchFamily="2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5174471" y="14661576"/>
              <a:ext cx="12486363" cy="4135476"/>
              <a:chOff x="16504304" y="22131855"/>
              <a:chExt cx="11595224" cy="4135476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16504304" y="22131855"/>
                <a:ext cx="4016956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b="1" dirty="0" err="1" smtClean="0">
                    <a:latin typeface="Bookman Old Style" panose="02050604050505020204" pitchFamily="18" charset="0"/>
                  </a:rPr>
                  <a:t>CartoonGAN</a:t>
                </a:r>
                <a:endParaRPr lang="en-US" sz="45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1943044" y="22481679"/>
                <a:ext cx="615648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>
                    <a:solidFill>
                      <a:schemeClr val="tx1"/>
                    </a:solidFill>
                    <a:latin typeface="Book Antiqua" panose="02040602050305030304" pitchFamily="18" charset="0"/>
                  </a:rPr>
                  <a:t>Training Details</a:t>
                </a:r>
                <a:r>
                  <a:rPr lang="en-US" sz="3000" dirty="0" smtClean="0">
                    <a:solidFill>
                      <a:schemeClr val="tx1"/>
                    </a:solidFill>
                    <a:latin typeface="Book Antiqua" panose="02040602050305030304" pitchFamily="18" charset="0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 smtClean="0">
                    <a:solidFill>
                      <a:schemeClr val="tx1"/>
                    </a:solidFill>
                    <a:latin typeface="Book Antiqua" panose="02040602050305030304" pitchFamily="18" charset="0"/>
                  </a:rPr>
                  <a:t>Pre-trained</a:t>
                </a:r>
                <a:r>
                  <a:rPr lang="en-US" sz="3000" dirty="0" smtClean="0">
                    <a:latin typeface="Book Antiqua" panose="02040602050305030304" pitchFamily="18" charset="0"/>
                  </a:rPr>
                  <a:t> G to reproduce image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 smtClean="0">
                    <a:solidFill>
                      <a:schemeClr val="tx1"/>
                    </a:solidFill>
                    <a:latin typeface="Book Antiqua" panose="02040602050305030304" pitchFamily="18" charset="0"/>
                  </a:rPr>
                  <a:t>Pre-trained D to classify style image from content and blur style image</a:t>
                </a:r>
                <a:endParaRPr lang="en-US" sz="3000" dirty="0">
                  <a:latin typeface="Book Antiqua" panose="0204060205030503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 smtClean="0">
                    <a:solidFill>
                      <a:schemeClr val="tx1"/>
                    </a:solidFill>
                    <a:latin typeface="Book Antiqua" panose="02040602050305030304" pitchFamily="18" charset="0"/>
                  </a:rPr>
                  <a:t>Batch size: 10 (Memory limited)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 smtClean="0">
                    <a:latin typeface="Book Antiqua" panose="02040602050305030304" pitchFamily="18" charset="0"/>
                  </a:rPr>
                  <a:t>Same learning rate for D and 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 smtClean="0">
                    <a:solidFill>
                      <a:schemeClr val="tx1"/>
                    </a:solidFill>
                    <a:latin typeface="Book Antiqua" panose="02040602050305030304" pitchFamily="18" charset="0"/>
                  </a:rPr>
                  <a:t>Tried different style database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6572126" y="23088772"/>
                    <a:ext cx="3045706" cy="5904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/>
                                </a:rPr>
                                <m:t>𝑠𝑡𝑦𝑙𝑒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0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000" b="0" i="1" smtClean="0">
                                  <a:latin typeface="Cambria Math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3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3000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72126" y="23088772"/>
                    <a:ext cx="3045706" cy="590418"/>
                  </a:xfrm>
                  <a:prstGeom prst="rect">
                    <a:avLst/>
                  </a:prstGeom>
                  <a:blipFill rotWithShape="1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7473690" y="23624679"/>
                    <a:ext cx="2943049" cy="613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000" b="0" i="1" smtClean="0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0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sz="3000" b="0" i="1" smtClean="0">
                                      <a:latin typeface="Cambria Math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3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0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3000" dirty="0"/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73690" y="23624679"/>
                    <a:ext cx="2943049" cy="613438"/>
                  </a:xfrm>
                  <a:prstGeom prst="rect">
                    <a:avLst/>
                  </a:prstGeom>
                  <a:blipFill rotWithShape="1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17501964" y="24158079"/>
                    <a:ext cx="3652859" cy="613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000" b="0" i="1" smtClean="0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0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sz="3000" b="0" i="1" smtClean="0">
                                      <a:latin typeface="Cambria Math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3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000" b="0" i="1" smtClean="0">
                                          <a:latin typeface="Cambria Math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30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000" b="0" i="1" smtClean="0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3000" b="0" i="1" smtClean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3000" dirty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1964" y="24158079"/>
                    <a:ext cx="3652859" cy="613438"/>
                  </a:xfrm>
                  <a:prstGeom prst="rect">
                    <a:avLst/>
                  </a:prstGeom>
                  <a:blipFill rotWithShape="1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/>
            <p:cNvGrpSpPr/>
            <p:nvPr/>
          </p:nvGrpSpPr>
          <p:grpSpPr>
            <a:xfrm>
              <a:off x="8518707" y="15468600"/>
              <a:ext cx="6339090" cy="1911192"/>
              <a:chOff x="8917173" y="22997993"/>
              <a:chExt cx="6339090" cy="1911192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10769357" y="24355187"/>
                <a:ext cx="25490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 smtClean="0">
                    <a:latin typeface="Book Antiqua" panose="02040602050305030304" pitchFamily="18" charset="0"/>
                  </a:rPr>
                  <a:t>Generator (G)</a:t>
                </a:r>
                <a:endParaRPr lang="en-US" sz="3000" dirty="0">
                  <a:latin typeface="Book Antiqua" panose="02040602050305030304" pitchFamily="18" charset="0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8917173" y="22997993"/>
                <a:ext cx="6339090" cy="1497663"/>
                <a:chOff x="8610600" y="15872999"/>
                <a:chExt cx="6339090" cy="1497663"/>
              </a:xfrm>
            </p:grpSpPr>
            <p:sp>
              <p:nvSpPr>
                <p:cNvPr id="24" name="Right Arrow 23"/>
                <p:cNvSpPr/>
                <p:nvPr/>
              </p:nvSpPr>
              <p:spPr>
                <a:xfrm>
                  <a:off x="8610600" y="16514997"/>
                  <a:ext cx="6339090" cy="392370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 rot="16200000">
                  <a:off x="10886818" y="13954831"/>
                  <a:ext cx="1497663" cy="5334000"/>
                  <a:chOff x="8279312" y="15697200"/>
                  <a:chExt cx="2649928" cy="5334000"/>
                </a:xfrm>
              </p:grpSpPr>
              <p:sp>
                <p:nvSpPr>
                  <p:cNvPr id="18" name="Rectangle 17"/>
                  <p:cNvSpPr/>
                  <p:nvPr/>
                </p:nvSpPr>
                <p:spPr>
                  <a:xfrm>
                    <a:off x="8279312" y="15697200"/>
                    <a:ext cx="2637280" cy="315471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Rectangle 141"/>
                  <p:cNvSpPr/>
                  <p:nvPr/>
                </p:nvSpPr>
                <p:spPr>
                  <a:xfrm>
                    <a:off x="8279312" y="16154400"/>
                    <a:ext cx="2637280" cy="3154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Rectangle 145"/>
                  <p:cNvSpPr/>
                  <p:nvPr/>
                </p:nvSpPr>
                <p:spPr>
                  <a:xfrm>
                    <a:off x="8291960" y="20258529"/>
                    <a:ext cx="2637280" cy="315471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/>
                  <p:cNvSpPr/>
                  <p:nvPr/>
                </p:nvSpPr>
                <p:spPr>
                  <a:xfrm>
                    <a:off x="8291960" y="20715729"/>
                    <a:ext cx="2637280" cy="315471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Rectangle 149"/>
                  <p:cNvSpPr/>
                  <p:nvPr/>
                </p:nvSpPr>
                <p:spPr>
                  <a:xfrm>
                    <a:off x="8683552" y="16601072"/>
                    <a:ext cx="1828800" cy="54392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150"/>
                  <p:cNvSpPr/>
                  <p:nvPr/>
                </p:nvSpPr>
                <p:spPr>
                  <a:xfrm>
                    <a:off x="8956244" y="17297400"/>
                    <a:ext cx="1371600" cy="54392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8956242" y="18044227"/>
                    <a:ext cx="1371600" cy="1357438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 rot="10800000">
                    <a:off x="8727644" y="19572872"/>
                    <a:ext cx="1828800" cy="54392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3" name="Group 32"/>
            <p:cNvGrpSpPr/>
            <p:nvPr/>
          </p:nvGrpSpPr>
          <p:grpSpPr>
            <a:xfrm>
              <a:off x="9136475" y="17449508"/>
              <a:ext cx="4403593" cy="2084482"/>
              <a:chOff x="9425970" y="17960249"/>
              <a:chExt cx="4403593" cy="2084482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10226656" y="19490733"/>
                <a:ext cx="320151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 smtClean="0">
                    <a:latin typeface="Book Antiqua" panose="02040602050305030304" pitchFamily="18" charset="0"/>
                  </a:rPr>
                  <a:t>Discriminator (D)</a:t>
                </a:r>
                <a:endParaRPr lang="en-US" sz="3000" dirty="0">
                  <a:latin typeface="Book Antiqua" panose="02040602050305030304" pitchFamily="18" charset="0"/>
                </a:endParaRP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9425970" y="17960249"/>
                <a:ext cx="4403593" cy="1490515"/>
                <a:chOff x="9583585" y="18372764"/>
                <a:chExt cx="4403593" cy="1490515"/>
              </a:xfrm>
            </p:grpSpPr>
            <p:sp>
              <p:nvSpPr>
                <p:cNvPr id="167" name="Right Arrow 166"/>
                <p:cNvSpPr/>
                <p:nvPr/>
              </p:nvSpPr>
              <p:spPr>
                <a:xfrm>
                  <a:off x="9583585" y="18897600"/>
                  <a:ext cx="4403593" cy="393192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9973704" y="18372764"/>
                  <a:ext cx="3398538" cy="1490515"/>
                  <a:chOff x="8880334" y="18397684"/>
                  <a:chExt cx="3398538" cy="1490515"/>
                </a:xfrm>
              </p:grpSpPr>
              <p:grpSp>
                <p:nvGrpSpPr>
                  <p:cNvPr id="157" name="Group 156"/>
                  <p:cNvGrpSpPr/>
                  <p:nvPr/>
                </p:nvGrpSpPr>
                <p:grpSpPr>
                  <a:xfrm rot="16200000">
                    <a:off x="9834345" y="17443673"/>
                    <a:ext cx="1490515" cy="3398538"/>
                    <a:chOff x="8279312" y="15697200"/>
                    <a:chExt cx="2637280" cy="3398538"/>
                  </a:xfrm>
                </p:grpSpPr>
                <p:sp>
                  <p:nvSpPr>
                    <p:cNvPr id="158" name="Rectangle 157"/>
                    <p:cNvSpPr/>
                    <p:nvPr/>
                  </p:nvSpPr>
                  <p:spPr>
                    <a:xfrm>
                      <a:off x="8279312" y="15697200"/>
                      <a:ext cx="2637280" cy="31547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9" name="Rectangle 158"/>
                    <p:cNvSpPr/>
                    <p:nvPr/>
                  </p:nvSpPr>
                  <p:spPr>
                    <a:xfrm>
                      <a:off x="8279312" y="16154400"/>
                      <a:ext cx="2637280" cy="315471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1" name="Rectangle 160"/>
                    <p:cNvSpPr/>
                    <p:nvPr/>
                  </p:nvSpPr>
                  <p:spPr>
                    <a:xfrm>
                      <a:off x="8926477" y="18780267"/>
                      <a:ext cx="1375229" cy="315471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2" name="Rectangle 161"/>
                    <p:cNvSpPr/>
                    <p:nvPr/>
                  </p:nvSpPr>
                  <p:spPr>
                    <a:xfrm>
                      <a:off x="8683552" y="16601072"/>
                      <a:ext cx="1828800" cy="543928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3" name="Rectangle 162"/>
                    <p:cNvSpPr/>
                    <p:nvPr/>
                  </p:nvSpPr>
                  <p:spPr>
                    <a:xfrm>
                      <a:off x="8956244" y="17297400"/>
                      <a:ext cx="1371600" cy="543928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66" name="Rectangle 165"/>
                  <p:cNvSpPr/>
                  <p:nvPr/>
                </p:nvSpPr>
                <p:spPr>
                  <a:xfrm rot="16200000">
                    <a:off x="11089660" y="18868622"/>
                    <a:ext cx="777240" cy="54864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9995" y="17496670"/>
              <a:ext cx="4525612" cy="2262807"/>
            </a:xfrm>
            <a:prstGeom prst="rect">
              <a:avLst/>
            </a:prstGeom>
          </p:spPr>
        </p:pic>
      </p:grpSp>
      <p:pic>
        <p:nvPicPr>
          <p:cNvPr id="1027" name="Picture 3" descr="C:\Users\Tun Sheng\Dropbox\Result\deepart_3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5231" y="19767247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:\Users\Tun Sheng\Dropbox\Result\deepart_slam_dunk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3235" y="2276717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37432799" y="26221867"/>
            <a:ext cx="11390108" cy="2794458"/>
            <a:chOff x="11035501" y="21336000"/>
            <a:chExt cx="11390108" cy="2794458"/>
          </a:xfrm>
        </p:grpSpPr>
        <p:grpSp>
          <p:nvGrpSpPr>
            <p:cNvPr id="38" name="Group 37"/>
            <p:cNvGrpSpPr/>
            <p:nvPr/>
          </p:nvGrpSpPr>
          <p:grpSpPr>
            <a:xfrm>
              <a:off x="14005596" y="21336000"/>
              <a:ext cx="8420013" cy="2743200"/>
              <a:chOff x="10675707" y="21728349"/>
              <a:chExt cx="8420013" cy="2743200"/>
            </a:xfrm>
          </p:grpSpPr>
          <p:pic>
            <p:nvPicPr>
              <p:cNvPr id="1030" name="Picture 6" descr="C:\Users\Tun Sheng\Dropbox\Result\mrcnn_cat_content_L1_style_L1_weight_default.png"/>
              <p:cNvPicPr>
                <a:picLocks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813"/>
              <a:stretch/>
            </p:blipFill>
            <p:spPr bwMode="auto">
              <a:xfrm>
                <a:off x="16078200" y="21728349"/>
                <a:ext cx="3017520" cy="274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10675707" y="21728349"/>
                <a:ext cx="5510391" cy="2743200"/>
                <a:chOff x="8862815" y="22021800"/>
                <a:chExt cx="5510391" cy="2743200"/>
              </a:xfrm>
            </p:grpSpPr>
            <p:pic>
              <p:nvPicPr>
                <p:cNvPr id="1026" name="Picture 2" descr="C:\Users\Tun Sheng\Dropbox\Result\deepart.png"/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30006" y="22021800"/>
                  <a:ext cx="2743200" cy="2743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9" name="Picture 5" descr="C:\Users\Tun Sheng\Dropbox\Result\style_3.jpg"/>
                <p:cNvPicPr>
                  <a:picLocks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62815" y="22021800"/>
                  <a:ext cx="2743200" cy="2743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73" name="Picture 6" descr="C:\Users\Tun Sheng\Dropbox\Result\mrcnn_cat_content_L1_style_L1_weight_default.png"/>
            <p:cNvPicPr>
              <a:picLocks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" t="827" r="73709" b="-827"/>
            <a:stretch/>
          </p:blipFill>
          <p:spPr bwMode="auto">
            <a:xfrm>
              <a:off x="11035501" y="21387258"/>
              <a:ext cx="301752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" name="Group 104"/>
          <p:cNvGrpSpPr/>
          <p:nvPr/>
        </p:nvGrpSpPr>
        <p:grpSpPr>
          <a:xfrm>
            <a:off x="7925135" y="11936731"/>
            <a:ext cx="19812000" cy="6306757"/>
            <a:chOff x="8001000" y="10452887"/>
            <a:chExt cx="19812000" cy="6306757"/>
          </a:xfrm>
        </p:grpSpPr>
        <p:grpSp>
          <p:nvGrpSpPr>
            <p:cNvPr id="60" name="Group 59"/>
            <p:cNvGrpSpPr/>
            <p:nvPr/>
          </p:nvGrpSpPr>
          <p:grpSpPr>
            <a:xfrm>
              <a:off x="8001000" y="10452887"/>
              <a:ext cx="19812000" cy="6306757"/>
              <a:chOff x="12568070" y="6876124"/>
              <a:chExt cx="19812000" cy="6306757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12568070" y="6876124"/>
                <a:ext cx="19812000" cy="6306757"/>
                <a:chOff x="3319384" y="10883542"/>
                <a:chExt cx="19812000" cy="6306757"/>
              </a:xfrm>
            </p:grpSpPr>
            <p:grpSp>
              <p:nvGrpSpPr>
                <p:cNvPr id="129" name="Group 128"/>
                <p:cNvGrpSpPr/>
                <p:nvPr/>
              </p:nvGrpSpPr>
              <p:grpSpPr>
                <a:xfrm>
                  <a:off x="3319384" y="10883542"/>
                  <a:ext cx="19812000" cy="6306757"/>
                  <a:chOff x="3803861" y="12613157"/>
                  <a:chExt cx="19812000" cy="6306757"/>
                </a:xfrm>
              </p:grpSpPr>
              <p:sp>
                <p:nvSpPr>
                  <p:cNvPr id="130" name="Rounded Rectangle 129"/>
                  <p:cNvSpPr/>
                  <p:nvPr/>
                </p:nvSpPr>
                <p:spPr>
                  <a:xfrm>
                    <a:off x="3803861" y="12613157"/>
                    <a:ext cx="19812000" cy="6306757"/>
                  </a:xfrm>
                  <a:prstGeom prst="roundRect">
                    <a:avLst>
                      <a:gd name="adj" fmla="val 10248"/>
                    </a:avLst>
                  </a:prstGeom>
                  <a:solidFill>
                    <a:schemeClr val="bg1"/>
                  </a:solidFill>
                  <a:ln w="762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>
                      <a:solidFill>
                        <a:schemeClr val="tx1"/>
                      </a:solidFill>
                      <a:latin typeface="Encode Sans Normal" panose="02000000000000000000" pitchFamily="2" charset="0"/>
                    </a:endParaRPr>
                  </a:p>
                </p:txBody>
              </p:sp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5893112" y="12916179"/>
                    <a:ext cx="14844199" cy="7848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500" b="1" dirty="0" smtClean="0">
                        <a:solidFill>
                          <a:schemeClr val="tx1"/>
                        </a:solidFill>
                        <a:latin typeface="Bookman Old Style" panose="02050604050505020204" pitchFamily="18" charset="0"/>
                      </a:rPr>
                      <a:t>Proposed Modification </a:t>
                    </a:r>
                    <a:r>
                      <a:rPr lang="en-US" sz="4500" b="1" dirty="0" smtClean="0">
                        <a:latin typeface="Bookman Old Style" panose="02050604050505020204" pitchFamily="18" charset="0"/>
                      </a:rPr>
                      <a:t>To Neural Style Transfer</a:t>
                    </a:r>
                    <a:endParaRPr lang="en-US" sz="4500" dirty="0">
                      <a:latin typeface="Bookman Old Style" panose="02050604050505020204" pitchFamily="18" charset="0"/>
                    </a:endParaRPr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4292912" y="13971270"/>
                    <a:ext cx="9147298" cy="6309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500" b="1" dirty="0" smtClean="0">
                        <a:solidFill>
                          <a:schemeClr val="tx1"/>
                        </a:solidFill>
                        <a:latin typeface="Book Antiqua" panose="02040602050305030304" pitchFamily="18" charset="0"/>
                      </a:rPr>
                      <a:t>1. Conten</a:t>
                    </a:r>
                    <a:r>
                      <a:rPr lang="en-US" sz="3500" b="1" dirty="0" smtClean="0">
                        <a:latin typeface="Book Antiqua" panose="02040602050305030304" pitchFamily="18" charset="0"/>
                      </a:rPr>
                      <a:t>t loss with L1 loss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6" name="TextBox 135"/>
                      <p:cNvSpPr txBox="1"/>
                      <p:nvPr/>
                    </p:nvSpPr>
                    <p:spPr>
                      <a:xfrm>
                        <a:off x="4988457" y="15018509"/>
                        <a:ext cx="7253139" cy="78156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5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500" b="0" i="1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3500" b="0" i="1" smtClean="0">
                                    <a:latin typeface="Cambria Math"/>
                                  </a:rPr>
                                  <m:t>𝑐𝑜𝑛</m:t>
                                </m:r>
                              </m:sub>
                            </m:sSub>
                            <m:r>
                              <a:rPr lang="en-US" sz="3500" b="0" i="1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3500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3500" b="0" i="1" smtClean="0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sz="35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3500" b="0" i="1" smtClean="0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35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500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3500" b="0" i="1" smtClean="0">
                                        <a:latin typeface="Cambria Math"/>
                                      </a:rPr>
                                      <m:t>[</m:t>
                                    </m:r>
                                    <m:r>
                                      <a:rPr lang="en-US" sz="3500" b="0" i="1" smtClean="0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US" sz="3500" b="0" i="1" smtClean="0">
                                        <a:latin typeface="Cambria Math"/>
                                      </a:rPr>
                                      <m:t>]</m:t>
                                    </m:r>
                                  </m:sup>
                                </m:sSup>
                              </m:e>
                            </m:nary>
                            <m:sSubSup>
                              <m:sSubSupPr>
                                <m:ctrlPr>
                                  <a:rPr lang="en-US" sz="3500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35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5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5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3500" b="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500" b="0" i="1" smtClean="0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35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5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35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5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5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3500" b="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500" b="0" i="1" smtClean="0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3500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35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  <m:r>
                                      <a:rPr lang="en-US" sz="3500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35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  <m:sup/>
                            </m:sSubSup>
                          </m:oMath>
                        </a14:m>
                        <a:r>
                          <a:rPr lang="en-US" sz="3500" dirty="0" smtClean="0"/>
                          <a:t> </a:t>
                        </a:r>
                        <a:endParaRPr lang="en-US" sz="3500" dirty="0"/>
                      </a:p>
                    </p:txBody>
                  </p:sp>
                </mc:Choice>
                <mc:Fallback xmlns="">
                  <p:sp>
                    <p:nvSpPr>
                      <p:cNvPr id="136" name="TextBox 1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88457" y="15018509"/>
                        <a:ext cx="7253139" cy="781561"/>
                      </a:xfrm>
                      <a:prstGeom prst="rect">
                        <a:avLst/>
                      </a:prstGeom>
                      <a:blipFill rotWithShape="1">
                        <a:blip r:embed="rId2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39" name="TextBox 138"/>
                <p:cNvSpPr txBox="1"/>
                <p:nvPr/>
              </p:nvSpPr>
              <p:spPr>
                <a:xfrm>
                  <a:off x="13206347" y="12215104"/>
                  <a:ext cx="9848837" cy="116955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en-US" sz="3500" b="1" dirty="0">
                      <a:latin typeface="Book Antiqua" panose="02040602050305030304" pitchFamily="18" charset="0"/>
                    </a:rPr>
                    <a:t>3</a:t>
                  </a:r>
                  <a:r>
                    <a:rPr lang="en-US" sz="3500" b="1" dirty="0" smtClean="0">
                      <a:solidFill>
                        <a:schemeClr val="tx1"/>
                      </a:solidFill>
                      <a:latin typeface="Book Antiqua" panose="02040602050305030304" pitchFamily="18" charset="0"/>
                    </a:rPr>
                    <a:t>. Use Mask-RCNN for targeted style </a:t>
                  </a:r>
                </a:p>
                <a:p>
                  <a:r>
                    <a:rPr lang="en-US" sz="3500" b="1" dirty="0">
                      <a:latin typeface="Book Antiqua" panose="02040602050305030304" pitchFamily="18" charset="0"/>
                    </a:rPr>
                    <a:t> </a:t>
                  </a:r>
                  <a:r>
                    <a:rPr lang="en-US" sz="3500" b="1" dirty="0" smtClean="0">
                      <a:latin typeface="Book Antiqua" panose="02040602050305030304" pitchFamily="18" charset="0"/>
                    </a:rPr>
                    <a:t>   </a:t>
                  </a:r>
                  <a:r>
                    <a:rPr lang="en-US" sz="3500" b="1" dirty="0" smtClean="0">
                      <a:solidFill>
                        <a:schemeClr val="tx1"/>
                      </a:solidFill>
                      <a:latin typeface="Book Antiqua" panose="02040602050305030304" pitchFamily="18" charset="0"/>
                    </a:rPr>
                    <a:t>transfer</a:t>
                  </a:r>
                  <a:endParaRPr lang="en-US" sz="3500" b="1" dirty="0" smtClean="0">
                    <a:latin typeface="Book Antiqua" panose="02040602050305030304" pitchFamily="18" charset="0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13027570" y="10498895"/>
                <a:ext cx="9389672" cy="1945903"/>
                <a:chOff x="13027570" y="10498895"/>
                <a:chExt cx="9389672" cy="1945903"/>
              </a:xfrm>
            </p:grpSpPr>
            <p:sp>
              <p:nvSpPr>
                <p:cNvPr id="180" name="TextBox 179"/>
                <p:cNvSpPr txBox="1"/>
                <p:nvPr/>
              </p:nvSpPr>
              <p:spPr>
                <a:xfrm>
                  <a:off x="13027570" y="10498895"/>
                  <a:ext cx="9147298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500" b="1" dirty="0" smtClean="0">
                      <a:solidFill>
                        <a:schemeClr val="tx1"/>
                      </a:solidFill>
                      <a:latin typeface="Book Antiqua" panose="02040602050305030304" pitchFamily="18" charset="0"/>
                    </a:rPr>
                    <a:t>2. Style </a:t>
                  </a:r>
                  <a:r>
                    <a:rPr lang="en-US" sz="3500" b="1" dirty="0" smtClean="0">
                      <a:latin typeface="Book Antiqua" panose="02040602050305030304" pitchFamily="18" charset="0"/>
                    </a:rPr>
                    <a:t>loss with L1 loss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1" name="TextBox 180"/>
                    <p:cNvSpPr txBox="1"/>
                    <p:nvPr/>
                  </p:nvSpPr>
                  <p:spPr>
                    <a:xfrm>
                      <a:off x="13581425" y="11663237"/>
                      <a:ext cx="8835817" cy="78156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/>
                                </a:rPr>
                                <m:t>𝑠𝑡𝑦𝑙𝑒</m:t>
                              </m:r>
                            </m:sub>
                          </m:sSub>
                          <m:r>
                            <a:rPr lang="en-US" sz="3500" b="0" i="1" smtClean="0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35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500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3500" b="0" i="1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sz="3500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5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5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3500" b="0" i="1" smtClean="0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sz="3500" b="0" i="1" smtClean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sz="3500" b="0" i="1" smtClean="0">
                                      <a:latin typeface="Cambria Math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nary>
                          <m:sSubSup>
                            <m:sSubSupPr>
                              <m:ctrlPr>
                                <a:rPr lang="en-US" sz="35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500" b="0" i="1" smtClean="0">
                                      <a:latin typeface="Cambria Math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35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5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500" b="0" i="1" smtClean="0">
                                              <a:latin typeface="Cambria Math"/>
                                            </a:rPr>
                                            <m:t>𝐹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35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500" b="0" i="1" smtClean="0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35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500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35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500" b="0" i="1" smtClean="0">
                                      <a:latin typeface="Cambria Math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35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5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500" b="0" i="1" smtClean="0">
                                              <a:latin typeface="Cambria Math"/>
                                            </a:rPr>
                                            <m:t>𝐹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35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500" b="0" i="1" smtClean="0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35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5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35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/>
                          </m:sSubSup>
                        </m:oMath>
                      </a14:m>
                      <a:r>
                        <a:rPr lang="en-US" sz="3500" dirty="0" smtClean="0"/>
                        <a:t> </a:t>
                      </a:r>
                      <a:endParaRPr lang="en-US" sz="3500" dirty="0"/>
                    </a:p>
                  </p:txBody>
                </p:sp>
              </mc:Choice>
              <mc:Fallback xmlns="">
                <p:sp>
                  <p:nvSpPr>
                    <p:cNvPr id="181" name="TextBox 1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581425" y="11663237"/>
                      <a:ext cx="8835817" cy="781561"/>
                    </a:xfrm>
                    <a:prstGeom prst="rect">
                      <a:avLst/>
                    </a:prstGeom>
                    <a:blipFill rotWithShape="1"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20" name="Group 119"/>
            <p:cNvGrpSpPr/>
            <p:nvPr/>
          </p:nvGrpSpPr>
          <p:grpSpPr>
            <a:xfrm>
              <a:off x="18501762" y="12496800"/>
              <a:ext cx="8854038" cy="3704513"/>
              <a:chOff x="4825296" y="14245504"/>
              <a:chExt cx="25838635" cy="10445939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704" t="3118" r="5441" b="63045"/>
              <a:stretch/>
            </p:blipFill>
            <p:spPr>
              <a:xfrm>
                <a:off x="14933377" y="20085246"/>
                <a:ext cx="4410203" cy="4606197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582"/>
              <a:stretch/>
            </p:blipFill>
            <p:spPr>
              <a:xfrm>
                <a:off x="26245401" y="17132272"/>
                <a:ext cx="4418530" cy="4103017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138"/>
              <a:stretch/>
            </p:blipFill>
            <p:spPr>
              <a:xfrm>
                <a:off x="18034213" y="14393765"/>
                <a:ext cx="4176565" cy="4103017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20" t="3118" r="65351" b="63045"/>
              <a:stretch/>
            </p:blipFill>
            <p:spPr>
              <a:xfrm>
                <a:off x="4825296" y="17052745"/>
                <a:ext cx="4471673" cy="4606197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91" t="3118" r="33725" b="63045"/>
              <a:stretch/>
            </p:blipFill>
            <p:spPr>
              <a:xfrm>
                <a:off x="12776049" y="14245504"/>
                <a:ext cx="4644980" cy="4606197"/>
              </a:xfrm>
              <a:prstGeom prst="rect">
                <a:avLst/>
              </a:prstGeom>
            </p:spPr>
          </p:pic>
          <p:sp>
            <p:nvSpPr>
              <p:cNvPr id="100" name="Left Brace 99"/>
              <p:cNvSpPr/>
              <p:nvPr/>
            </p:nvSpPr>
            <p:spPr>
              <a:xfrm>
                <a:off x="9601200" y="15761313"/>
                <a:ext cx="2611460" cy="6844936"/>
              </a:xfrm>
              <a:prstGeom prst="leftBrace">
                <a:avLst/>
              </a:prstGeom>
              <a:ln w="76200">
                <a:solidFill>
                  <a:schemeClr val="tx2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Plus 100"/>
              <p:cNvSpPr/>
              <p:nvPr/>
            </p:nvSpPr>
            <p:spPr>
              <a:xfrm>
                <a:off x="17158630" y="16126694"/>
                <a:ext cx="877822" cy="846441"/>
              </a:xfrm>
              <a:prstGeom prst="mathPlus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22631400" y="15993570"/>
                <a:ext cx="3200400" cy="6844936"/>
                <a:chOff x="22631400" y="15993570"/>
                <a:chExt cx="3200400" cy="6844936"/>
              </a:xfrm>
            </p:grpSpPr>
            <p:sp>
              <p:nvSpPr>
                <p:cNvPr id="148" name="Left Brace 147"/>
                <p:cNvSpPr/>
                <p:nvPr/>
              </p:nvSpPr>
              <p:spPr>
                <a:xfrm rot="10800000">
                  <a:off x="22631400" y="15993570"/>
                  <a:ext cx="2611460" cy="6844936"/>
                </a:xfrm>
                <a:prstGeom prst="leftBrace">
                  <a:avLst/>
                </a:prstGeom>
                <a:ln w="76200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4" name="Straight Arrow Connector 103"/>
                <p:cNvCxnSpPr/>
                <p:nvPr/>
              </p:nvCxnSpPr>
              <p:spPr>
                <a:xfrm>
                  <a:off x="25242860" y="19431000"/>
                  <a:ext cx="588940" cy="0"/>
                </a:xfrm>
                <a:prstGeom prst="straightConnector1">
                  <a:avLst/>
                </a:prstGeom>
                <a:ln w="76200">
                  <a:solidFill>
                    <a:schemeClr val="tx2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042" name="Elbow Connector 1041"/>
          <p:cNvCxnSpPr>
            <a:endCxn id="197" idx="0"/>
          </p:cNvCxnSpPr>
          <p:nvPr/>
        </p:nvCxnSpPr>
        <p:spPr>
          <a:xfrm>
            <a:off x="20957300" y="6318153"/>
            <a:ext cx="3204413" cy="818461"/>
          </a:xfrm>
          <a:prstGeom prst="bentConnector2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245"/>
          <p:cNvCxnSpPr>
            <a:stCxn id="174" idx="3"/>
            <a:endCxn id="197" idx="2"/>
          </p:cNvCxnSpPr>
          <p:nvPr/>
        </p:nvCxnSpPr>
        <p:spPr>
          <a:xfrm flipV="1">
            <a:off x="20935117" y="9879814"/>
            <a:ext cx="3226596" cy="944990"/>
          </a:xfrm>
          <a:prstGeom prst="bentConnector2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7848600" y="3374833"/>
            <a:ext cx="19812335" cy="8359967"/>
            <a:chOff x="7848600" y="4365433"/>
            <a:chExt cx="19812335" cy="8359967"/>
          </a:xfrm>
        </p:grpSpPr>
        <p:grpSp>
          <p:nvGrpSpPr>
            <p:cNvPr id="126" name="Group 125"/>
            <p:cNvGrpSpPr/>
            <p:nvPr/>
          </p:nvGrpSpPr>
          <p:grpSpPr>
            <a:xfrm>
              <a:off x="7848600" y="4365433"/>
              <a:ext cx="19812335" cy="8359967"/>
              <a:chOff x="7686010" y="11375833"/>
              <a:chExt cx="19812335" cy="8359967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7686010" y="11375833"/>
                <a:ext cx="19812335" cy="8359967"/>
                <a:chOff x="9099296" y="11626466"/>
                <a:chExt cx="19812335" cy="8359967"/>
              </a:xfrm>
            </p:grpSpPr>
            <p:sp>
              <p:nvSpPr>
                <p:cNvPr id="55" name="Rounded Rectangle 54"/>
                <p:cNvSpPr/>
                <p:nvPr/>
              </p:nvSpPr>
              <p:spPr>
                <a:xfrm>
                  <a:off x="9099296" y="11626466"/>
                  <a:ext cx="19812335" cy="8359967"/>
                </a:xfrm>
                <a:prstGeom prst="roundRect">
                  <a:avLst>
                    <a:gd name="adj" fmla="val 10248"/>
                  </a:avLst>
                </a:prstGeom>
                <a:solidFill>
                  <a:schemeClr val="bg1"/>
                </a:solidFill>
                <a:ln w="762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  <a:latin typeface="Encode Sans Normal" panose="02000000000000000000" pitchFamily="2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6033496" y="11756833"/>
                  <a:ext cx="6629400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500" b="1" dirty="0" smtClean="0">
                      <a:latin typeface="Bookman Old Style" panose="02050604050505020204" pitchFamily="18" charset="0"/>
                    </a:rPr>
                    <a:t>Neural Style Transfer</a:t>
                  </a:r>
                  <a:endParaRPr lang="en-US" sz="4500" dirty="0">
                    <a:latin typeface="Bookman Old Style" panose="020506040505050202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18356071" y="19133183"/>
                      <a:ext cx="2641043" cy="6309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500" b="0" i="1" smtClean="0">
                                <a:latin typeface="Cambria Math"/>
                              </a:rPr>
                              <m:t>𝐺</m:t>
                            </m:r>
                            <m:r>
                              <a:rPr lang="en-US" sz="35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3500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z="3500" b="0" i="1" smtClean="0">
                                <a:latin typeface="Cambria Math"/>
                              </a:rPr>
                              <m:t>)=</m:t>
                            </m:r>
                            <m:r>
                              <a:rPr lang="en-US" sz="3500" b="0" i="1" smtClean="0">
                                <a:latin typeface="Cambria Math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sz="35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5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3500" b="0" i="1" smtClean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3500" dirty="0"/>
                    </a:p>
                  </p:txBody>
                </p:sp>
              </mc:Choice>
              <mc:Fallback xmlns="">
                <p:sp>
                  <p:nvSpPr>
                    <p:cNvPr id="64" name="TextBox 6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356071" y="19133183"/>
                      <a:ext cx="2641043" cy="630942"/>
                    </a:xfrm>
                    <a:prstGeom prst="rect">
                      <a:avLst/>
                    </a:prstGeom>
                    <a:blipFill rotWithShape="1"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4" name="TextBox 113"/>
                <p:cNvSpPr txBox="1"/>
                <p:nvPr/>
              </p:nvSpPr>
              <p:spPr>
                <a:xfrm>
                  <a:off x="12668615" y="14025715"/>
                  <a:ext cx="3723783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500" b="1" dirty="0" smtClean="0">
                      <a:solidFill>
                        <a:schemeClr val="tx1"/>
                      </a:solidFill>
                      <a:latin typeface="Book Antiqua" panose="02040602050305030304" pitchFamily="18" charset="0"/>
                    </a:rPr>
                    <a:t> Conten</a:t>
                  </a:r>
                  <a:r>
                    <a:rPr lang="en-US" sz="3500" b="1" dirty="0" smtClean="0">
                      <a:latin typeface="Book Antiqua" panose="02040602050305030304" pitchFamily="18" charset="0"/>
                    </a:rPr>
                    <a:t>t loss</a:t>
                  </a: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12469329" y="18493300"/>
                  <a:ext cx="2216226" cy="6501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500" b="1" dirty="0" smtClean="0">
                      <a:solidFill>
                        <a:schemeClr val="tx1"/>
                      </a:solidFill>
                      <a:latin typeface="Book Antiqua" panose="02040602050305030304" pitchFamily="18" charset="0"/>
                    </a:rPr>
                    <a:t>Style </a:t>
                  </a:r>
                  <a:r>
                    <a:rPr lang="en-US" sz="3500" b="1" dirty="0" smtClean="0">
                      <a:latin typeface="Book Antiqua" panose="02040602050305030304" pitchFamily="18" charset="0"/>
                    </a:rPr>
                    <a:t>loss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8368160" y="12268200"/>
                    <a:ext cx="18292525" cy="1206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500" dirty="0" smtClean="0">
                        <a:latin typeface="Book Antiqua" panose="02040602050305030304" pitchFamily="18" charset="0"/>
                      </a:rPr>
                      <a:t>Generate image </a:t>
                    </a:r>
                    <a14:m>
                      <m:oMath xmlns:m="http://schemas.openxmlformats.org/officeDocument/2006/math">
                        <m:r>
                          <a:rPr lang="en-US" sz="3500" b="1" i="1">
                            <a:latin typeface="Cambria Math"/>
                          </a:rPr>
                          <m:t>𝒙</m:t>
                        </m:r>
                      </m:oMath>
                    </a14:m>
                    <a:r>
                      <a:rPr lang="en-US" sz="3500" dirty="0" smtClean="0">
                        <a:latin typeface="Book Antiqua" panose="02040602050305030304" pitchFamily="18" charset="0"/>
                      </a:rPr>
                      <a:t> that merges the features of image </a:t>
                    </a:r>
                    <a14:m>
                      <m:oMath xmlns:m="http://schemas.openxmlformats.org/officeDocument/2006/math">
                        <m:r>
                          <a:rPr lang="en-US" sz="3500" b="1" i="1" smtClean="0">
                            <a:latin typeface="Cambria Math"/>
                          </a:rPr>
                          <m:t>𝒑</m:t>
                        </m:r>
                      </m:oMath>
                    </a14:m>
                    <a:r>
                      <a:rPr lang="en-US" sz="3500" dirty="0" smtClean="0">
                        <a:latin typeface="Book Antiqua" panose="02040602050305030304" pitchFamily="18" charset="0"/>
                      </a:rPr>
                      <a:t> with the style of image </a:t>
                    </a:r>
                    <a14:m>
                      <m:oMath xmlns:m="http://schemas.openxmlformats.org/officeDocument/2006/math">
                        <m:r>
                          <a:rPr lang="en-US" sz="3500" b="1" i="1" smtClean="0">
                            <a:latin typeface="Cambria Math"/>
                          </a:rPr>
                          <m:t>𝒔</m:t>
                        </m:r>
                      </m:oMath>
                    </a14:m>
                    <a:r>
                      <a:rPr lang="en-US" sz="3500" dirty="0" smtClean="0">
                        <a:latin typeface="Book Antiqua" panose="02040602050305030304" pitchFamily="18" charset="0"/>
                      </a:rPr>
                      <a:t>.</a:t>
                    </a:r>
                  </a:p>
                  <a:p>
                    <a:r>
                      <a:rPr lang="en-US" sz="3500" dirty="0" smtClean="0">
                        <a:latin typeface="Book Antiqua" panose="02040602050305030304" pitchFamily="18" charset="0"/>
                      </a:rPr>
                      <a:t>VGG-19 feature maps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35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500" i="1"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5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500" i="1">
                                    <a:latin typeface="Cambria Math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oMath>
                    </a14:m>
                    <a:r>
                      <a:rPr lang="en-US" sz="3500" dirty="0"/>
                      <a:t> </a:t>
                    </a:r>
                    <a:r>
                      <a:rPr lang="en-US" sz="3500" dirty="0" smtClean="0">
                        <a:latin typeface="Book Antiqua" panose="02040602050305030304" pitchFamily="18" charset="0"/>
                      </a:rPr>
                      <a:t>are used.</a:t>
                    </a: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8160" y="12268200"/>
                    <a:ext cx="18292525" cy="1206869"/>
                  </a:xfrm>
                  <a:prstGeom prst="rect">
                    <a:avLst/>
                  </a:prstGeom>
                  <a:blipFill rotWithShape="1">
                    <a:blip r:embed="rId34"/>
                    <a:stretch>
                      <a:fillRect l="-966" t="-7576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/>
            <p:cNvGrpSpPr/>
            <p:nvPr/>
          </p:nvGrpSpPr>
          <p:grpSpPr>
            <a:xfrm>
              <a:off x="8765249" y="6019800"/>
              <a:ext cx="18236176" cy="6443393"/>
              <a:chOff x="8765249" y="6019800"/>
              <a:chExt cx="18236176" cy="64433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Rectangle 109"/>
                  <p:cNvSpPr/>
                  <p:nvPr/>
                </p:nvSpPr>
                <p:spPr>
                  <a:xfrm>
                    <a:off x="9618658" y="9113316"/>
                    <a:ext cx="609462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1" i="1">
                              <a:latin typeface="Cambria Math"/>
                            </a:rPr>
                            <m:t>𝒙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110" name="Rectangle 10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8658" y="9113316"/>
                    <a:ext cx="609462" cy="707886"/>
                  </a:xfrm>
                  <a:prstGeom prst="rect">
                    <a:avLst/>
                  </a:prstGeom>
                  <a:blipFill rotWithShape="1"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2"/>
                  <p:cNvSpPr/>
                  <p:nvPr/>
                </p:nvSpPr>
                <p:spPr>
                  <a:xfrm>
                    <a:off x="8905618" y="7722163"/>
                    <a:ext cx="631904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1" i="1" smtClean="0">
                              <a:latin typeface="Cambria Math"/>
                            </a:rPr>
                            <m:t>𝒑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113" name="Rectangle 1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618" y="7722163"/>
                    <a:ext cx="631904" cy="707886"/>
                  </a:xfrm>
                  <a:prstGeom prst="rect">
                    <a:avLst/>
                  </a:prstGeom>
                  <a:blipFill rotWithShape="1"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Rectangle 168"/>
                  <p:cNvSpPr/>
                  <p:nvPr/>
                </p:nvSpPr>
                <p:spPr>
                  <a:xfrm>
                    <a:off x="8765249" y="10603028"/>
                    <a:ext cx="570990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1" i="1" smtClean="0">
                              <a:latin typeface="Cambria Math"/>
                            </a:rPr>
                            <m:t>𝒔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5249" y="10603028"/>
                    <a:ext cx="570990" cy="707886"/>
                  </a:xfrm>
                  <a:prstGeom prst="rect">
                    <a:avLst/>
                  </a:prstGeom>
                  <a:blipFill rotWithShape="1"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6" name="Straight Arrow Connector 225"/>
              <p:cNvCxnSpPr>
                <a:stCxn id="195" idx="3"/>
                <a:endCxn id="170" idx="1"/>
              </p:cNvCxnSpPr>
              <p:nvPr/>
            </p:nvCxnSpPr>
            <p:spPr>
              <a:xfrm>
                <a:off x="11030271" y="8180335"/>
                <a:ext cx="2249540" cy="1197671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9391488" y="6019800"/>
                <a:ext cx="17609937" cy="6443393"/>
                <a:chOff x="9391488" y="6019800"/>
                <a:chExt cx="17609937" cy="64433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1" name="Rectangle 200"/>
                    <p:cNvSpPr/>
                    <p:nvPr/>
                  </p:nvSpPr>
                  <p:spPr>
                    <a:xfrm>
                      <a:off x="25139534" y="8909991"/>
                      <a:ext cx="947695" cy="120032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>
                                <a:latin typeface="Cambria Math"/>
                              </a:rPr>
                              <m:t>𝒙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1" name="Rectangle 20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139534" y="8909991"/>
                      <a:ext cx="947695" cy="1200329"/>
                    </a:xfrm>
                    <a:prstGeom prst="rect">
                      <a:avLst/>
                    </a:prstGeom>
                    <a:blipFill rotWithShape="1">
                      <a:blip r:embed="rId3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" name="Group 28"/>
                <p:cNvGrpSpPr/>
                <p:nvPr/>
              </p:nvGrpSpPr>
              <p:grpSpPr>
                <a:xfrm>
                  <a:off x="9391488" y="6688003"/>
                  <a:ext cx="15607885" cy="5734009"/>
                  <a:chOff x="9391488" y="6688003"/>
                  <a:chExt cx="15607885" cy="5734009"/>
                </a:xfrm>
              </p:grpSpPr>
              <p:pic>
                <p:nvPicPr>
                  <p:cNvPr id="197" name="Picture 196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0359"/>
                  <a:stretch/>
                </p:blipFill>
                <p:spPr>
                  <a:xfrm>
                    <a:off x="23324052" y="8127214"/>
                    <a:ext cx="1675321" cy="2743200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9391488" y="6688003"/>
                    <a:ext cx="12227568" cy="5734009"/>
                    <a:chOff x="9391488" y="6688003"/>
                    <a:chExt cx="12227568" cy="5734009"/>
                  </a:xfrm>
                </p:grpSpPr>
                <p:pic>
                  <p:nvPicPr>
                    <p:cNvPr id="107" name="Picture 106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24" r="33302"/>
                    <a:stretch/>
                  </p:blipFill>
                  <p:spPr>
                    <a:xfrm>
                      <a:off x="9391488" y="10066565"/>
                      <a:ext cx="1458883" cy="17193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5" name="Picture 194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65939"/>
                    <a:stretch/>
                  </p:blipFill>
                  <p:spPr>
                    <a:xfrm>
                      <a:off x="9425970" y="7308753"/>
                      <a:ext cx="1604301" cy="174316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6" name="Picture 195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770" r="66699"/>
                    <a:stretch/>
                  </p:blipFill>
                  <p:spPr>
                    <a:xfrm>
                      <a:off x="10228120" y="8733114"/>
                      <a:ext cx="1485141" cy="173693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032" name="Group 1031"/>
                    <p:cNvGrpSpPr/>
                    <p:nvPr/>
                  </p:nvGrpSpPr>
                  <p:grpSpPr>
                    <a:xfrm>
                      <a:off x="13253914" y="6688003"/>
                      <a:ext cx="8365142" cy="5734009"/>
                      <a:chOff x="20216273" y="4239315"/>
                      <a:chExt cx="8365142" cy="8788924"/>
                    </a:xfrm>
                  </p:grpSpPr>
                  <p:grpSp>
                    <p:nvGrpSpPr>
                      <p:cNvPr id="171" name="Group 170"/>
                      <p:cNvGrpSpPr/>
                      <p:nvPr/>
                    </p:nvGrpSpPr>
                    <p:grpSpPr>
                      <a:xfrm>
                        <a:off x="20242170" y="6909474"/>
                        <a:ext cx="4802871" cy="2906001"/>
                        <a:chOff x="20745251" y="6909474"/>
                        <a:chExt cx="4802871" cy="2906001"/>
                      </a:xfrm>
                    </p:grpSpPr>
                    <p:sp>
                      <p:nvSpPr>
                        <p:cNvPr id="170" name="Rectangle 169"/>
                        <p:cNvSpPr/>
                        <p:nvPr/>
                      </p:nvSpPr>
                      <p:spPr>
                        <a:xfrm>
                          <a:off x="20745251" y="6909474"/>
                          <a:ext cx="4802871" cy="2906001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03" name="Rectangle 202"/>
                        <p:cNvSpPr/>
                        <p:nvPr/>
                      </p:nvSpPr>
                      <p:spPr>
                        <a:xfrm>
                          <a:off x="21131792" y="7897492"/>
                          <a:ext cx="631830" cy="1779908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04" name="Rectangle 203"/>
                        <p:cNvSpPr/>
                        <p:nvPr/>
                      </p:nvSpPr>
                      <p:spPr>
                        <a:xfrm>
                          <a:off x="22104686" y="7897492"/>
                          <a:ext cx="631830" cy="1779908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05" name="Rectangle 204"/>
                        <p:cNvSpPr/>
                        <p:nvPr/>
                      </p:nvSpPr>
                      <p:spPr>
                        <a:xfrm>
                          <a:off x="23005723" y="7897492"/>
                          <a:ext cx="631830" cy="1779908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06" name="Rectangle 205"/>
                        <p:cNvSpPr/>
                        <p:nvPr/>
                      </p:nvSpPr>
                      <p:spPr>
                        <a:xfrm>
                          <a:off x="23895624" y="7879915"/>
                          <a:ext cx="631830" cy="1779908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07" name="Rectangle 206"/>
                        <p:cNvSpPr/>
                        <p:nvPr/>
                      </p:nvSpPr>
                      <p:spPr>
                        <a:xfrm>
                          <a:off x="24734026" y="7852415"/>
                          <a:ext cx="631830" cy="1779908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72" name="Rectangle 171"/>
                          <p:cNvSpPr/>
                          <p:nvPr/>
                        </p:nvSpPr>
                        <p:spPr>
                          <a:xfrm>
                            <a:off x="20216273" y="4239315"/>
                            <a:ext cx="8365142" cy="2567211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𝑐𝑜𝑛</m:t>
                                      </m:r>
                                    </m:sub>
                                  </m:sSub>
                                  <m:r>
                                    <a:rPr lang="en-US" sz="3000" i="1">
                                      <a:latin typeface="Cambria Math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000" i="1"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sz="3000" i="1">
                                          <a:latin typeface="Cambria Math"/>
                                          <a:ea typeface="Cambria Math"/>
                                        </a:rPr>
                                        <m:t>∈</m:t>
                                      </m:r>
                                      <m:r>
                                        <a:rPr lang="en-US" sz="3000" i="1">
                                          <a:latin typeface="Cambria Math"/>
                                          <a:ea typeface="Cambria Math"/>
                                        </a:rPr>
                                        <m:t>𝐶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30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]</m:t>
                                          </m:r>
                                        </m:sup>
                                      </m:sSup>
                                    </m:e>
                                  </m:nary>
                                  <m:sSubSup>
                                    <m:sSubSupPr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3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0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000" i="1">
                                                  <a:latin typeface="Cambria Math"/>
                                                </a:rPr>
                                                <m:t>𝐹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30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0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0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000" i="1">
                                                  <a:latin typeface="Cambria Math"/>
                                                </a:rPr>
                                                <m:t>𝐹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en-US" sz="3000" dirty="0"/>
                                    <m:t> </m:t>
                                  </m:r>
                                </m:oMath>
                              </m:oMathPara>
                            </a14:m>
                            <a:endParaRPr lang="en-US" sz="3000" dirty="0"/>
                          </a:p>
                          <a:p>
                            <a:endParaRPr lang="en-US" sz="30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72" name="Rectangle 171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216273" y="4239315"/>
                            <a:ext cx="8365142" cy="2567211"/>
                          </a:xfrm>
                          <a:prstGeom prst="rect">
                            <a:avLst/>
                          </a:prstGeom>
                          <a:blipFill rotWithShape="1">
                            <a:blip r:embed="rId3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74" name="Rectangle 173"/>
                          <p:cNvSpPr/>
                          <p:nvPr/>
                        </p:nvSpPr>
                        <p:spPr>
                          <a:xfrm>
                            <a:off x="20397218" y="11168655"/>
                            <a:ext cx="7500258" cy="1859584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𝑠𝑡𝑦𝑙𝑒</m:t>
                                      </m:r>
                                    </m:sub>
                                  </m:sSub>
                                  <m:r>
                                    <a:rPr lang="en-US" sz="3000" i="1">
                                      <a:latin typeface="Cambria Math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000" i="1"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sz="3000" i="1">
                                          <a:latin typeface="Cambria Math"/>
                                          <a:ea typeface="Cambria Math"/>
                                        </a:rPr>
                                        <m:t>∈</m:t>
                                      </m:r>
                                      <m:r>
                                        <a:rPr lang="en-US" sz="3000" i="1">
                                          <a:latin typeface="Cambria Math"/>
                                          <a:ea typeface="Cambria Math"/>
                                        </a:rPr>
                                        <m:t>𝑆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30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]</m:t>
                                          </m:r>
                                        </m:sup>
                                      </m:sSup>
                                    </m:e>
                                  </m:nary>
                                  <m:sSubSup>
                                    <m:sSubSupPr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3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0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  <m:t>𝐹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begChr m:val="["/>
                                                      <m:endChr m:val="]"/>
                                                      <m:ctrlPr>
                                                        <a:rPr lang="en-US" sz="3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3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000" i="1">
                                              <a:latin typeface="Cambria Math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0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  <m:t>𝐹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begChr m:val="["/>
                                                      <m:endChr m:val="]"/>
                                                      <m:ctrlPr>
                                                        <a:rPr lang="en-US" sz="3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3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000" i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en-US" sz="3000" dirty="0"/>
                                    <m:t> </m:t>
                                  </m:r>
                                </m:oMath>
                              </m:oMathPara>
                            </a14:m>
                            <a:endParaRPr lang="en-US" sz="30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74" name="Rectangle 173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97218" y="11168655"/>
                            <a:ext cx="7500258" cy="1859584"/>
                          </a:xfrm>
                          <a:prstGeom prst="rect">
                            <a:avLst/>
                          </a:prstGeom>
                          <a:blipFill rotWithShape="1">
                            <a:blip r:embed="rId40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79" name="Straight Arrow Connector 178"/>
                      <p:cNvCxnSpPr>
                        <a:stCxn id="206" idx="0"/>
                      </p:cNvCxnSpPr>
                      <p:nvPr/>
                    </p:nvCxnSpPr>
                    <p:spPr>
                      <a:xfrm flipH="1" flipV="1">
                        <a:off x="23687571" y="5818039"/>
                        <a:ext cx="20887" cy="2061876"/>
                      </a:xfrm>
                      <a:prstGeom prst="straightConnector1">
                        <a:avLst/>
                      </a:prstGeom>
                      <a:ln w="57150">
                        <a:solidFill>
                          <a:schemeClr val="tx2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5" name="Straight Arrow Connector 214"/>
                      <p:cNvCxnSpPr/>
                      <p:nvPr/>
                    </p:nvCxnSpPr>
                    <p:spPr>
                      <a:xfrm>
                        <a:off x="20957300" y="9722498"/>
                        <a:ext cx="988895" cy="1426458"/>
                      </a:xfrm>
                      <a:prstGeom prst="straightConnector1">
                        <a:avLst/>
                      </a:prstGeom>
                      <a:ln w="57150">
                        <a:solidFill>
                          <a:schemeClr val="tx2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8" name="Straight Arrow Connector 217"/>
                      <p:cNvCxnSpPr/>
                      <p:nvPr/>
                    </p:nvCxnSpPr>
                    <p:spPr>
                      <a:xfrm>
                        <a:off x="21891377" y="9691590"/>
                        <a:ext cx="342058" cy="1426458"/>
                      </a:xfrm>
                      <a:prstGeom prst="straightConnector1">
                        <a:avLst/>
                      </a:prstGeom>
                      <a:ln w="57150">
                        <a:solidFill>
                          <a:schemeClr val="tx2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" name="Straight Arrow Connector 218"/>
                      <p:cNvCxnSpPr/>
                      <p:nvPr/>
                    </p:nvCxnSpPr>
                    <p:spPr>
                      <a:xfrm>
                        <a:off x="22860000" y="9716584"/>
                        <a:ext cx="0" cy="1334271"/>
                      </a:xfrm>
                      <a:prstGeom prst="straightConnector1">
                        <a:avLst/>
                      </a:prstGeom>
                      <a:ln w="57150">
                        <a:solidFill>
                          <a:schemeClr val="tx2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" name="Straight Arrow Connector 219"/>
                      <p:cNvCxnSpPr/>
                      <p:nvPr/>
                    </p:nvCxnSpPr>
                    <p:spPr>
                      <a:xfrm flipH="1">
                        <a:off x="23708458" y="9624397"/>
                        <a:ext cx="838402" cy="1524559"/>
                      </a:xfrm>
                      <a:prstGeom prst="straightConnector1">
                        <a:avLst/>
                      </a:prstGeom>
                      <a:ln w="57150">
                        <a:solidFill>
                          <a:schemeClr val="tx2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1" name="Straight Arrow Connector 220"/>
                      <p:cNvCxnSpPr/>
                      <p:nvPr/>
                    </p:nvCxnSpPr>
                    <p:spPr>
                      <a:xfrm flipH="1">
                        <a:off x="23400828" y="9659823"/>
                        <a:ext cx="286743" cy="1458225"/>
                      </a:xfrm>
                      <a:prstGeom prst="straightConnector1">
                        <a:avLst/>
                      </a:prstGeom>
                      <a:ln w="57150">
                        <a:solidFill>
                          <a:schemeClr val="tx2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7" name="TextBox 276"/>
                    <p:cNvSpPr txBox="1"/>
                    <p:nvPr/>
                  </p:nvSpPr>
                  <p:spPr>
                    <a:xfrm>
                      <a:off x="22363446" y="6019800"/>
                      <a:ext cx="3723783" cy="1116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3500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3500" b="1" i="1" smtClean="0">
                                    <a:latin typeface="Cambria Math"/>
                                  </a:rPr>
                                  <m:t>𝝏</m:t>
                                </m:r>
                                <m:sSub>
                                  <m:sSubPr>
                                    <m:ctrlPr>
                                      <a:rPr lang="en-US" sz="35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500" b="1" i="1" smtClean="0">
                                        <a:latin typeface="Cambria Math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3500" b="1" i="1" smtClean="0">
                                        <a:latin typeface="Cambria Math"/>
                                      </a:rPr>
                                      <m:t>𝒄𝒐𝒏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500" b="1" i="1" smtClean="0">
                                    <a:latin typeface="Cambria Math"/>
                                  </a:rPr>
                                  <m:t>𝝏</m:t>
                                </m:r>
                                <m:r>
                                  <a:rPr lang="en-US" sz="3500" b="1" i="1" smtClean="0">
                                    <a:latin typeface="Cambria Math"/>
                                  </a:rPr>
                                  <m:t>𝒙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3500" b="1" dirty="0" smtClean="0">
                        <a:latin typeface="Book Antiqua" panose="020406020503050303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277" name="TextBox 27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63446" y="6019800"/>
                      <a:ext cx="3723783" cy="1116524"/>
                    </a:xfrm>
                    <a:prstGeom prst="rect">
                      <a:avLst/>
                    </a:prstGeom>
                    <a:blipFill rotWithShape="1">
                      <a:blip r:embed="rId4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8" name="TextBox 277"/>
                    <p:cNvSpPr txBox="1"/>
                    <p:nvPr/>
                  </p:nvSpPr>
                  <p:spPr>
                    <a:xfrm>
                      <a:off x="23277642" y="11325061"/>
                      <a:ext cx="3723783" cy="11381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500" b="1" i="1" smtClean="0">
                                <a:latin typeface="Cambria Math"/>
                              </a:rPr>
                              <m:t>𝝎</m:t>
                            </m:r>
                            <m:f>
                              <m:fPr>
                                <m:ctrlPr>
                                  <a:rPr lang="en-US" sz="3500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3500" b="1" i="1" smtClean="0">
                                    <a:latin typeface="Cambria Math"/>
                                  </a:rPr>
                                  <m:t>𝝏</m:t>
                                </m:r>
                                <m:sSub>
                                  <m:sSubPr>
                                    <m:ctrlPr>
                                      <a:rPr lang="en-US" sz="35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500" b="1" i="1" smtClean="0">
                                        <a:latin typeface="Cambria Math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3500" b="1" i="1" smtClean="0">
                                        <a:latin typeface="Cambria Math"/>
                                      </a:rPr>
                                      <m:t>𝒔𝒕𝒚𝒍𝒆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500" b="1" i="1" smtClean="0">
                                    <a:latin typeface="Cambria Math"/>
                                  </a:rPr>
                                  <m:t>𝝏</m:t>
                                </m:r>
                                <m:r>
                                  <a:rPr lang="en-US" sz="3500" b="1" i="1" smtClean="0">
                                    <a:latin typeface="Cambria Math"/>
                                  </a:rPr>
                                  <m:t>𝒙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3500" b="1" dirty="0" smtClean="0">
                        <a:latin typeface="Book Antiqua" panose="0204060205030503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8" name="TextBox 27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277642" y="11325061"/>
                      <a:ext cx="3723783" cy="1138132"/>
                    </a:xfrm>
                    <a:prstGeom prst="rect">
                      <a:avLst/>
                    </a:prstGeom>
                    <a:blipFill rotWithShape="1">
                      <a:blip r:embed="rId4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/>
              <p:cNvSpPr txBox="1"/>
              <p:nvPr/>
            </p:nvSpPr>
            <p:spPr>
              <a:xfrm>
                <a:off x="13238155" y="7446258"/>
                <a:ext cx="3723783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1" i="1" smtClean="0">
                          <a:latin typeface="Cambria Math"/>
                        </a:rPr>
                        <m:t>𝑽𝑮𝑮</m:t>
                      </m:r>
                      <m:r>
                        <a:rPr lang="en-US" sz="3500" b="1" i="1" smtClean="0">
                          <a:latin typeface="Cambria Math"/>
                        </a:rPr>
                        <m:t>𝟏𝟗</m:t>
                      </m:r>
                    </m:oMath>
                  </m:oMathPara>
                </a14:m>
                <a:endParaRPr lang="en-US" sz="3500" b="1" dirty="0" smtClean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79" name="TextBox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8155" y="7446258"/>
                <a:ext cx="3723783" cy="630942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/>
              <p:cNvSpPr txBox="1"/>
              <p:nvPr/>
            </p:nvSpPr>
            <p:spPr>
              <a:xfrm rot="16200000">
                <a:off x="12081460" y="8519837"/>
                <a:ext cx="37237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𝑪𝒐𝒏𝒗</m:t>
                      </m:r>
                      <m:r>
                        <a:rPr lang="en-US" sz="2000" b="1" i="1" smtClean="0">
                          <a:latin typeface="Cambria Math"/>
                        </a:rPr>
                        <m:t> </m:t>
                      </m:r>
                      <m:r>
                        <a:rPr lang="en-US" sz="2000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sz="2000" b="1" dirty="0" smtClean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80" name="TextBox 2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081460" y="8519837"/>
                <a:ext cx="3723783" cy="400110"/>
              </a:xfrm>
              <a:prstGeom prst="rect">
                <a:avLst/>
              </a:prstGeom>
              <a:blipFill rotWithShape="1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/>
              <p:cNvSpPr txBox="1"/>
              <p:nvPr/>
            </p:nvSpPr>
            <p:spPr>
              <a:xfrm rot="16200000">
                <a:off x="13101853" y="8519837"/>
                <a:ext cx="37237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𝑪𝒐𝒏𝒗</m:t>
                      </m:r>
                      <m:r>
                        <a:rPr lang="en-US" sz="2000" b="1" i="1" smtClean="0">
                          <a:latin typeface="Cambria Math"/>
                        </a:rPr>
                        <m:t> </m:t>
                      </m:r>
                      <m:r>
                        <a:rPr lang="en-US" sz="2000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US" sz="2000" b="1" dirty="0" smtClean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82" name="TextBox 2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01853" y="8519837"/>
                <a:ext cx="3723783" cy="400110"/>
              </a:xfrm>
              <a:prstGeom prst="rect">
                <a:avLst/>
              </a:prstGeom>
              <a:blipFill rotWithShape="1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/>
              <p:cNvSpPr txBox="1"/>
              <p:nvPr/>
            </p:nvSpPr>
            <p:spPr>
              <a:xfrm rot="16200000">
                <a:off x="15692653" y="8443637"/>
                <a:ext cx="37237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𝑪𝒐𝒏𝒗</m:t>
                      </m:r>
                      <m:r>
                        <a:rPr lang="en-US" sz="2000" b="1" i="1" smtClean="0">
                          <a:latin typeface="Cambria Math"/>
                        </a:rPr>
                        <m:t> </m:t>
                      </m:r>
                      <m:r>
                        <a:rPr lang="en-US" sz="2000" b="1" i="1" smtClean="0"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en-US" sz="2000" b="1" dirty="0" smtClean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83" name="TextBox 2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692653" y="8443637"/>
                <a:ext cx="3723783" cy="400110"/>
              </a:xfrm>
              <a:prstGeom prst="rect">
                <a:avLst/>
              </a:prstGeom>
              <a:blipFill rotWithShape="1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/>
              <p:cNvSpPr txBox="1"/>
              <p:nvPr/>
            </p:nvSpPr>
            <p:spPr>
              <a:xfrm rot="16200000">
                <a:off x="15821055" y="8562945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𝑪𝒐𝒏𝒗</m:t>
                      </m:r>
                      <m:r>
                        <a:rPr lang="en-US" sz="2000" b="1" i="1" smtClean="0">
                          <a:latin typeface="Cambria Math"/>
                        </a:rPr>
                        <m:t> </m:t>
                      </m:r>
                      <m:r>
                        <a:rPr lang="en-US" sz="2000" b="1" i="1" smtClean="0"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en-US" sz="2000" b="1" dirty="0" smtClean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84" name="TextBox 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821055" y="8562945"/>
                <a:ext cx="1828800" cy="400110"/>
              </a:xfrm>
              <a:prstGeom prst="rect">
                <a:avLst/>
              </a:prstGeom>
              <a:blipFill rotWithShape="1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/>
              <p:cNvSpPr txBox="1"/>
              <p:nvPr/>
            </p:nvSpPr>
            <p:spPr>
              <a:xfrm rot="16200000">
                <a:off x="13940053" y="8519837"/>
                <a:ext cx="37237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𝑪𝒐𝒏𝒗</m:t>
                      </m:r>
                      <m:r>
                        <a:rPr lang="en-US" sz="2000" b="1" i="1" smtClean="0">
                          <a:latin typeface="Cambria Math"/>
                        </a:rPr>
                        <m:t> </m:t>
                      </m:r>
                      <m:r>
                        <a:rPr lang="en-US" sz="2000" b="1" i="1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en-US" sz="2000" b="1" dirty="0" smtClean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85" name="TextBox 2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40053" y="8519837"/>
                <a:ext cx="3723783" cy="400110"/>
              </a:xfrm>
              <a:prstGeom prst="rect">
                <a:avLst/>
              </a:prstGeom>
              <a:blipFill rotWithShape="1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9" name="TextBox 288"/>
          <p:cNvSpPr txBox="1"/>
          <p:nvPr/>
        </p:nvSpPr>
        <p:spPr>
          <a:xfrm>
            <a:off x="14414973" y="18678178"/>
            <a:ext cx="148441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Result</a:t>
            </a:r>
            <a:endParaRPr lang="en-US" sz="4500" dirty="0">
              <a:latin typeface="Bookman Old Style" panose="02050604050505020204" pitchFamily="18" charset="0"/>
            </a:endParaRPr>
          </a:p>
        </p:txBody>
      </p:sp>
      <p:grpSp>
        <p:nvGrpSpPr>
          <p:cNvPr id="1082" name="Group 1081"/>
          <p:cNvGrpSpPr/>
          <p:nvPr/>
        </p:nvGrpSpPr>
        <p:grpSpPr>
          <a:xfrm>
            <a:off x="37745015" y="282575"/>
            <a:ext cx="18315330" cy="5688624"/>
            <a:chOff x="38714835" y="2029359"/>
            <a:chExt cx="18315330" cy="5688624"/>
          </a:xfrm>
        </p:grpSpPr>
        <p:grpSp>
          <p:nvGrpSpPr>
            <p:cNvPr id="1077" name="Group 1076"/>
            <p:cNvGrpSpPr/>
            <p:nvPr/>
          </p:nvGrpSpPr>
          <p:grpSpPr>
            <a:xfrm>
              <a:off x="38714835" y="2103843"/>
              <a:ext cx="17898349" cy="5614140"/>
              <a:chOff x="20030909" y="14859000"/>
              <a:chExt cx="17898349" cy="5614140"/>
            </a:xfrm>
          </p:grpSpPr>
          <p:grpSp>
            <p:nvGrpSpPr>
              <p:cNvPr id="301" name="Group 300"/>
              <p:cNvGrpSpPr/>
              <p:nvPr/>
            </p:nvGrpSpPr>
            <p:grpSpPr>
              <a:xfrm>
                <a:off x="20326889" y="18471951"/>
                <a:ext cx="17602369" cy="2001189"/>
                <a:chOff x="8981267" y="25755600"/>
                <a:chExt cx="17602369" cy="2001189"/>
              </a:xfrm>
            </p:grpSpPr>
            <p:sp>
              <p:nvSpPr>
                <p:cNvPr id="303" name="TextBox 302"/>
                <p:cNvSpPr txBox="1"/>
                <p:nvPr/>
              </p:nvSpPr>
              <p:spPr>
                <a:xfrm>
                  <a:off x="8981267" y="25755600"/>
                  <a:ext cx="2888205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Neural Style</a:t>
                  </a:r>
                </a:p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Content: L2</a:t>
                  </a:r>
                </a:p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Style: L2</a:t>
                  </a:r>
                </a:p>
              </p:txBody>
            </p:sp>
            <p:sp>
              <p:nvSpPr>
                <p:cNvPr id="304" name="TextBox 303"/>
                <p:cNvSpPr txBox="1"/>
                <p:nvPr/>
              </p:nvSpPr>
              <p:spPr>
                <a:xfrm>
                  <a:off x="12652078" y="25755600"/>
                  <a:ext cx="2888205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This work</a:t>
                  </a:r>
                </a:p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Content: L1</a:t>
                  </a:r>
                </a:p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Style: L2</a:t>
                  </a:r>
                </a:p>
              </p:txBody>
            </p:sp>
            <p:sp>
              <p:nvSpPr>
                <p:cNvPr id="305" name="TextBox 304"/>
                <p:cNvSpPr txBox="1"/>
                <p:nvPr/>
              </p:nvSpPr>
              <p:spPr>
                <a:xfrm>
                  <a:off x="16330204" y="25755600"/>
                  <a:ext cx="2888205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This work</a:t>
                  </a:r>
                </a:p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Content: L2</a:t>
                  </a:r>
                </a:p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Style: L1</a:t>
                  </a:r>
                </a:p>
              </p:txBody>
            </p:sp>
            <p:sp>
              <p:nvSpPr>
                <p:cNvPr id="306" name="TextBox 305"/>
                <p:cNvSpPr txBox="1"/>
                <p:nvPr/>
              </p:nvSpPr>
              <p:spPr>
                <a:xfrm>
                  <a:off x="20040600" y="25817797"/>
                  <a:ext cx="2888205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This work</a:t>
                  </a:r>
                </a:p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Content: L1</a:t>
                  </a:r>
                </a:p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Style: L1</a:t>
                  </a:r>
                </a:p>
              </p:txBody>
            </p:sp>
            <p:sp>
              <p:nvSpPr>
                <p:cNvPr id="307" name="TextBox 306"/>
                <p:cNvSpPr txBox="1"/>
                <p:nvPr/>
              </p:nvSpPr>
              <p:spPr>
                <a:xfrm>
                  <a:off x="23695431" y="25817797"/>
                  <a:ext cx="2888205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This work with Mask-RCNN</a:t>
                  </a:r>
                </a:p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Content: L1</a:t>
                  </a:r>
                </a:p>
                <a:p>
                  <a:r>
                    <a:rPr lang="en-US" sz="3000" b="1" dirty="0" smtClean="0">
                      <a:latin typeface="Book Antiqua" panose="02040602050305030304" pitchFamily="18" charset="0"/>
                    </a:rPr>
                    <a:t>Style: L1</a:t>
                  </a:r>
                </a:p>
              </p:txBody>
            </p:sp>
          </p:grpSp>
          <p:pic>
            <p:nvPicPr>
              <p:cNvPr id="1076" name="Picture 1075"/>
              <p:cNvPicPr>
                <a:picLocks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30909" y="14859000"/>
                <a:ext cx="3675888" cy="3575304"/>
              </a:xfrm>
              <a:prstGeom prst="rect">
                <a:avLst/>
              </a:prstGeom>
            </p:spPr>
          </p:pic>
        </p:grpSp>
        <p:pic>
          <p:nvPicPr>
            <p:cNvPr id="1078" name="Picture 1077"/>
            <p:cNvPicPr>
              <a:picLocks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3399" y="2057400"/>
              <a:ext cx="3675888" cy="3575304"/>
            </a:xfrm>
            <a:prstGeom prst="rect">
              <a:avLst/>
            </a:prstGeom>
          </p:spPr>
        </p:pic>
        <p:pic>
          <p:nvPicPr>
            <p:cNvPr id="1079" name="Picture 1078"/>
            <p:cNvPicPr>
              <a:picLocks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4800" y="2063496"/>
              <a:ext cx="3675888" cy="3575304"/>
            </a:xfrm>
            <a:prstGeom prst="rect">
              <a:avLst/>
            </a:prstGeom>
          </p:spPr>
        </p:pic>
        <p:pic>
          <p:nvPicPr>
            <p:cNvPr id="1080" name="Picture 1079"/>
            <p:cNvPicPr>
              <a:picLocks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2400" y="2057399"/>
              <a:ext cx="3675888" cy="3575304"/>
            </a:xfrm>
            <a:prstGeom prst="rect">
              <a:avLst/>
            </a:prstGeom>
          </p:spPr>
        </p:pic>
        <p:pic>
          <p:nvPicPr>
            <p:cNvPr id="1081" name="Picture 1080"/>
            <p:cNvPicPr>
              <a:picLocks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4277" y="2029359"/>
              <a:ext cx="3675888" cy="3575304"/>
            </a:xfrm>
            <a:prstGeom prst="rect">
              <a:avLst/>
            </a:prstGeom>
          </p:spPr>
        </p:pic>
      </p:grpSp>
      <p:grpSp>
        <p:nvGrpSpPr>
          <p:cNvPr id="1083" name="Group 1082"/>
          <p:cNvGrpSpPr/>
          <p:nvPr/>
        </p:nvGrpSpPr>
        <p:grpSpPr>
          <a:xfrm>
            <a:off x="27965400" y="11936730"/>
            <a:ext cx="8229600" cy="6306757"/>
            <a:chOff x="27965400" y="13155930"/>
            <a:chExt cx="8229600" cy="6306757"/>
          </a:xfrm>
        </p:grpSpPr>
        <p:sp>
          <p:nvSpPr>
            <p:cNvPr id="49" name="Rounded Rectangle 48"/>
            <p:cNvSpPr/>
            <p:nvPr/>
          </p:nvSpPr>
          <p:spPr>
            <a:xfrm>
              <a:off x="27965400" y="13155930"/>
              <a:ext cx="8229600" cy="6306757"/>
            </a:xfrm>
            <a:prstGeom prst="roundRect">
              <a:avLst>
                <a:gd name="adj" fmla="val 10248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Encode Sans Normal" panose="02000000000000000000" pitchFamily="2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076286" y="13390863"/>
              <a:ext cx="400782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b="1" dirty="0" smtClean="0">
                  <a:solidFill>
                    <a:schemeClr val="tx1"/>
                  </a:solidFill>
                  <a:latin typeface="Bookman Old Style" panose="02050604050505020204" pitchFamily="18" charset="0"/>
                </a:rPr>
                <a:t>Future Plans</a:t>
              </a:r>
              <a:endParaRPr lang="en-US" sz="4500" dirty="0">
                <a:latin typeface="Bookman Old Style" panose="02050604050505020204" pitchFamily="18" charset="0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8194000" y="14173200"/>
              <a:ext cx="7620000" cy="386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+mj-lt"/>
                <a:buAutoNum type="arabicPeriod"/>
              </a:pPr>
              <a:r>
                <a:rPr lang="en-US" sz="3500" dirty="0" smtClean="0">
                  <a:latin typeface="Book Antiqua" panose="02040602050305030304" pitchFamily="18" charset="0"/>
                </a:rPr>
                <a:t>Add multi-scale segmentation style transfer.</a:t>
              </a:r>
            </a:p>
            <a:p>
              <a:pPr marL="514350" indent="-514350">
                <a:buFont typeface="+mj-lt"/>
                <a:buAutoNum type="arabicPeriod"/>
              </a:pPr>
              <a:r>
                <a:rPr lang="en-US" sz="3500" dirty="0" smtClean="0">
                  <a:latin typeface="Book Antiqua" panose="02040602050305030304" pitchFamily="18" charset="0"/>
                </a:rPr>
                <a:t>Implement high-resolution style transfer.</a:t>
              </a:r>
            </a:p>
            <a:p>
              <a:pPr marL="514350" indent="-514350">
                <a:buFont typeface="+mj-lt"/>
                <a:buAutoNum type="arabicPeriod"/>
              </a:pPr>
              <a:r>
                <a:rPr lang="en-US" sz="3500" dirty="0" smtClean="0">
                  <a:latin typeface="Book Antiqua" panose="02040602050305030304" pitchFamily="18" charset="0"/>
                </a:rPr>
                <a:t>Train </a:t>
              </a:r>
              <a:r>
                <a:rPr lang="en-US" sz="3500" dirty="0" err="1" smtClean="0">
                  <a:latin typeface="Book Antiqua" panose="02040602050305030304" pitchFamily="18" charset="0"/>
                </a:rPr>
                <a:t>CartoonGAN</a:t>
              </a:r>
              <a:r>
                <a:rPr lang="en-US" sz="3500" dirty="0" smtClean="0">
                  <a:latin typeface="Book Antiqua" panose="02040602050305030304" pitchFamily="18" charset="0"/>
                </a:rPr>
                <a:t> with the new dataset (not working at the moment)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7965400" y="3352801"/>
            <a:ext cx="8229600" cy="8359966"/>
            <a:chOff x="27965400" y="4343401"/>
            <a:chExt cx="8229600" cy="8359966"/>
          </a:xfrm>
        </p:grpSpPr>
        <p:grpSp>
          <p:nvGrpSpPr>
            <p:cNvPr id="128" name="Group 127"/>
            <p:cNvGrpSpPr/>
            <p:nvPr/>
          </p:nvGrpSpPr>
          <p:grpSpPr>
            <a:xfrm>
              <a:off x="27965400" y="4343401"/>
              <a:ext cx="8229600" cy="8359966"/>
              <a:chOff x="28144520" y="4816757"/>
              <a:chExt cx="7768874" cy="6755441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28144520" y="4816757"/>
                <a:ext cx="7768874" cy="6755441"/>
              </a:xfrm>
              <a:prstGeom prst="roundRect">
                <a:avLst>
                  <a:gd name="adj" fmla="val 10248"/>
                </a:avLst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  <a:latin typeface="Encode Sans Normal" panose="02000000000000000000" pitchFamily="2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0319995" y="4994596"/>
                <a:ext cx="341792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500" b="1" dirty="0" smtClean="0">
                    <a:solidFill>
                      <a:schemeClr val="tx1"/>
                    </a:solidFill>
                    <a:latin typeface="Bookman Old Style" panose="02050604050505020204" pitchFamily="18" charset="0"/>
                  </a:rPr>
                  <a:t>Discussion</a:t>
                </a:r>
                <a:endParaRPr lang="en-US" sz="4500" dirty="0">
                  <a:latin typeface="Bookman Old Style" panose="020506040505050202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>
                  <a:off x="28100513" y="5334000"/>
                  <a:ext cx="7959374" cy="70942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514350" indent="-514350">
                    <a:buFont typeface="+mj-lt"/>
                    <a:buAutoNum type="arabicPeriod"/>
                  </a:pPr>
                  <a:r>
                    <a:rPr lang="en-US" sz="3500" dirty="0" smtClean="0">
                      <a:latin typeface="Book Antiqua" panose="02040602050305030304" pitchFamily="18" charset="0"/>
                    </a:rPr>
                    <a:t>Sparse regularization is useful when image has  lots of micro features that are not essential to reproduce content or style.</a:t>
                  </a:r>
                </a:p>
                <a:p>
                  <a:pPr marL="514350" indent="-514350">
                    <a:buFont typeface="+mj-lt"/>
                    <a:buAutoNum type="arabicPeriod"/>
                  </a:pPr>
                  <a:r>
                    <a:rPr lang="en-US" sz="3500" dirty="0" smtClean="0">
                      <a:latin typeface="Book Antiqua" panose="02040602050305030304" pitchFamily="18" charset="0"/>
                    </a:rPr>
                    <a:t>Naïve foreground-background segmentation is a unstable for certain images.</a:t>
                  </a:r>
                </a:p>
                <a:p>
                  <a:pPr marL="514350" indent="-514350">
                    <a:buFont typeface="+mj-lt"/>
                    <a:buAutoNum type="arabicPeriod"/>
                  </a:pPr>
                  <a:r>
                    <a:rPr lang="en-US" sz="3500" dirty="0" smtClean="0">
                      <a:latin typeface="Book Antiqua" panose="02040602050305030304" pitchFamily="18" charset="0"/>
                    </a:rPr>
                    <a:t>Neural style trained with style-to-content weight ratio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5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5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3500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  <m:r>
                        <a:rPr lang="en-US" sz="3500" b="0" i="0" smtClean="0"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500" b="0" i="0" smtClean="0">
                          <a:latin typeface="Cambria Math"/>
                        </a:rPr>
                        <m:t>with</m:t>
                      </m:r>
                      <m:r>
                        <a:rPr lang="en-US" sz="3500" b="0" i="0" smtClean="0">
                          <a:latin typeface="Cambria Math"/>
                        </a:rPr>
                        <m:t> 300 </m:t>
                      </m:r>
                      <m:r>
                        <m:rPr>
                          <m:sty m:val="p"/>
                        </m:rPr>
                        <a:rPr lang="en-US" sz="3500" b="0" i="0" smtClean="0">
                          <a:latin typeface="Cambria Math"/>
                        </a:rPr>
                        <m:t>iterations</m:t>
                      </m:r>
                      <m:r>
                        <a:rPr lang="en-US" sz="3500" b="0" i="0" smtClean="0">
                          <a:latin typeface="Cambria Math"/>
                        </a:rPr>
                        <m:t>.</m:t>
                      </m:r>
                    </m:oMath>
                  </a14:m>
                  <a:endParaRPr lang="en-US" sz="3500" dirty="0" smtClean="0">
                    <a:latin typeface="Book Antiqua" panose="02040602050305030304" pitchFamily="18" charset="0"/>
                  </a:endParaRPr>
                </a:p>
                <a:p>
                  <a:pPr marL="514350" indent="-514350">
                    <a:buFont typeface="+mj-lt"/>
                    <a:buAutoNum type="arabicPeriod"/>
                  </a:pPr>
                  <a:r>
                    <a:rPr lang="en-US" sz="3500" dirty="0" smtClean="0">
                      <a:latin typeface="Book Antiqua" panose="02040602050305030304" pitchFamily="18" charset="0"/>
                    </a:rPr>
                    <a:t>Training </a:t>
                  </a:r>
                  <a:r>
                    <a:rPr lang="en-US" sz="3500" dirty="0" err="1" smtClean="0">
                      <a:latin typeface="Book Antiqua" panose="02040602050305030304" pitchFamily="18" charset="0"/>
                    </a:rPr>
                    <a:t>CartoonGAN</a:t>
                  </a:r>
                  <a:r>
                    <a:rPr lang="en-US" sz="3500" dirty="0" smtClean="0">
                      <a:latin typeface="Book Antiqua" panose="02040602050305030304" pitchFamily="18" charset="0"/>
                    </a:rPr>
                    <a:t> with the new dataset met with difficulty.  GAN not learning style.</a:t>
                  </a: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00513" y="5334000"/>
                  <a:ext cx="7959374" cy="7094250"/>
                </a:xfrm>
                <a:prstGeom prst="rect">
                  <a:avLst/>
                </a:prstGeom>
                <a:blipFill rotWithShape="1">
                  <a:blip r:embed="rId54"/>
                  <a:stretch>
                    <a:fillRect l="-2375" t="-1462" r="-3218" b="-22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/>
          <p:cNvGrpSpPr/>
          <p:nvPr/>
        </p:nvGrpSpPr>
        <p:grpSpPr>
          <a:xfrm>
            <a:off x="9220200" y="20009717"/>
            <a:ext cx="25545288" cy="8260483"/>
            <a:chOff x="9220200" y="19431000"/>
            <a:chExt cx="25545288" cy="8260483"/>
          </a:xfrm>
        </p:grpSpPr>
        <p:grpSp>
          <p:nvGrpSpPr>
            <p:cNvPr id="83" name="Group 82"/>
            <p:cNvGrpSpPr/>
            <p:nvPr/>
          </p:nvGrpSpPr>
          <p:grpSpPr>
            <a:xfrm>
              <a:off x="9220200" y="19431000"/>
              <a:ext cx="25545288" cy="8260483"/>
              <a:chOff x="9220200" y="20040600"/>
              <a:chExt cx="25545288" cy="8260483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9296400" y="23580787"/>
                <a:ext cx="25392887" cy="4720296"/>
                <a:chOff x="1365174" y="19711393"/>
                <a:chExt cx="25392887" cy="4720296"/>
              </a:xfrm>
            </p:grpSpPr>
            <p:grpSp>
              <p:nvGrpSpPr>
                <p:cNvPr id="1075" name="Group 1074"/>
                <p:cNvGrpSpPr/>
                <p:nvPr/>
              </p:nvGrpSpPr>
              <p:grpSpPr>
                <a:xfrm>
                  <a:off x="8575443" y="19711393"/>
                  <a:ext cx="18182618" cy="4720296"/>
                  <a:chOff x="8653272" y="22113164"/>
                  <a:chExt cx="18182618" cy="4720296"/>
                </a:xfrm>
              </p:grpSpPr>
              <p:grpSp>
                <p:nvGrpSpPr>
                  <p:cNvPr id="102" name="Group 101"/>
                  <p:cNvGrpSpPr/>
                  <p:nvPr/>
                </p:nvGrpSpPr>
                <p:grpSpPr>
                  <a:xfrm>
                    <a:off x="8653272" y="22113164"/>
                    <a:ext cx="18182618" cy="3642434"/>
                    <a:chOff x="12206118" y="21157439"/>
                    <a:chExt cx="13662172" cy="2795403"/>
                  </a:xfrm>
                </p:grpSpPr>
                <p:pic>
                  <p:nvPicPr>
                    <p:cNvPr id="190" name="Picture 6" descr="C:\Users\Tun Sheng\Dropbox\Result\mrcnn_cat_content_L1_style_L1_weight_default.png"/>
                    <p:cNvPicPr>
                      <a:picLocks noChangeArrowheads="1"/>
                    </p:cNvPicPr>
                    <p:nvPr/>
                  </p:nvPicPr>
                  <p:blipFill rotWithShape="1"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3813"/>
                    <a:stretch/>
                  </p:blipFill>
                  <p:spPr bwMode="auto">
                    <a:xfrm>
                      <a:off x="23106278" y="21209640"/>
                      <a:ext cx="2762012" cy="2743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" name="Picture 73"/>
                    <p:cNvPicPr>
                      <a:picLocks noChangeAspect="1"/>
                    </p:cNvPicPr>
                    <p:nvPr/>
                  </p:nvPicPr>
                  <p:blipFill>
                    <a:blip r:embed="rId5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206118" y="21209642"/>
                      <a:ext cx="2763445" cy="27432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5" name="Picture 84"/>
                    <p:cNvPicPr>
                      <a:picLocks noChangeAspect="1"/>
                    </p:cNvPicPr>
                    <p:nvPr/>
                  </p:nvPicPr>
                  <p:blipFill>
                    <a:blip r:embed="rId5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969563" y="21183600"/>
                      <a:ext cx="2733152" cy="27432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" name="Picture 93"/>
                    <p:cNvPicPr>
                      <a:picLocks noChangeAspect="1"/>
                    </p:cNvPicPr>
                    <p:nvPr/>
                  </p:nvPicPr>
                  <p:blipFill>
                    <a:blip r:embed="rId5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421600" y="21157439"/>
                      <a:ext cx="2733152" cy="27432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" name="Picture 94"/>
                    <p:cNvPicPr>
                      <a:picLocks noChangeAspect="1"/>
                    </p:cNvPicPr>
                    <p:nvPr/>
                  </p:nvPicPr>
                  <p:blipFill>
                    <a:blip r:embed="rId5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7678400" y="21157439"/>
                      <a:ext cx="2743200" cy="27432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90" name="TextBox 289"/>
                  <p:cNvSpPr txBox="1"/>
                  <p:nvPr/>
                </p:nvSpPr>
                <p:spPr>
                  <a:xfrm>
                    <a:off x="8981267" y="25755600"/>
                    <a:ext cx="2888205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0" b="1" dirty="0" smtClean="0">
                        <a:latin typeface="Book Antiqua" panose="02040602050305030304" pitchFamily="18" charset="0"/>
                      </a:rPr>
                      <a:t>Content: L2</a:t>
                    </a:r>
                  </a:p>
                  <a:p>
                    <a:r>
                      <a:rPr lang="en-US" sz="3000" b="1" dirty="0" smtClean="0">
                        <a:latin typeface="Book Antiqua" panose="02040602050305030304" pitchFamily="18" charset="0"/>
                      </a:rPr>
                      <a:t>Style: L2</a:t>
                    </a:r>
                  </a:p>
                </p:txBody>
              </p:sp>
              <p:sp>
                <p:nvSpPr>
                  <p:cNvPr id="292" name="TextBox 291"/>
                  <p:cNvSpPr txBox="1"/>
                  <p:nvPr/>
                </p:nvSpPr>
                <p:spPr>
                  <a:xfrm>
                    <a:off x="12652078" y="25755600"/>
                    <a:ext cx="2888205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0" b="1" dirty="0" smtClean="0">
                        <a:latin typeface="Book Antiqua" panose="02040602050305030304" pitchFamily="18" charset="0"/>
                      </a:rPr>
                      <a:t>Content: L1</a:t>
                    </a:r>
                  </a:p>
                  <a:p>
                    <a:r>
                      <a:rPr lang="en-US" sz="3000" b="1" dirty="0" smtClean="0">
                        <a:latin typeface="Book Antiqua" panose="02040602050305030304" pitchFamily="18" charset="0"/>
                      </a:rPr>
                      <a:t>Style: L2</a:t>
                    </a:r>
                  </a:p>
                </p:txBody>
              </p:sp>
              <p:sp>
                <p:nvSpPr>
                  <p:cNvPr id="293" name="TextBox 292"/>
                  <p:cNvSpPr txBox="1"/>
                  <p:nvPr/>
                </p:nvSpPr>
                <p:spPr>
                  <a:xfrm>
                    <a:off x="16330204" y="25755600"/>
                    <a:ext cx="2888205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0" b="1" dirty="0" smtClean="0">
                        <a:latin typeface="Book Antiqua" panose="02040602050305030304" pitchFamily="18" charset="0"/>
                      </a:rPr>
                      <a:t>Content: L2</a:t>
                    </a:r>
                  </a:p>
                  <a:p>
                    <a:r>
                      <a:rPr lang="en-US" sz="3000" b="1" dirty="0" smtClean="0">
                        <a:latin typeface="Book Antiqua" panose="02040602050305030304" pitchFamily="18" charset="0"/>
                      </a:rPr>
                      <a:t>Style: L1</a:t>
                    </a:r>
                  </a:p>
                </p:txBody>
              </p:sp>
              <p:sp>
                <p:nvSpPr>
                  <p:cNvPr id="294" name="TextBox 293"/>
                  <p:cNvSpPr txBox="1"/>
                  <p:nvPr/>
                </p:nvSpPr>
                <p:spPr>
                  <a:xfrm>
                    <a:off x="20040600" y="25817797"/>
                    <a:ext cx="2888205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0" b="1" dirty="0" smtClean="0">
                        <a:latin typeface="Book Antiqua" panose="02040602050305030304" pitchFamily="18" charset="0"/>
                      </a:rPr>
                      <a:t>Content: L1</a:t>
                    </a:r>
                  </a:p>
                  <a:p>
                    <a:r>
                      <a:rPr lang="en-US" sz="3000" b="1" dirty="0" smtClean="0">
                        <a:latin typeface="Book Antiqua" panose="02040602050305030304" pitchFamily="18" charset="0"/>
                      </a:rPr>
                      <a:t>Style: L1</a:t>
                    </a:r>
                  </a:p>
                </p:txBody>
              </p:sp>
              <p:sp>
                <p:nvSpPr>
                  <p:cNvPr id="295" name="TextBox 294"/>
                  <p:cNvSpPr txBox="1"/>
                  <p:nvPr/>
                </p:nvSpPr>
                <p:spPr>
                  <a:xfrm>
                    <a:off x="23695431" y="25817797"/>
                    <a:ext cx="2888205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0" b="1" dirty="0" smtClean="0">
                        <a:latin typeface="Book Antiqua" panose="02040602050305030304" pitchFamily="18" charset="0"/>
                      </a:rPr>
                      <a:t>Content: L1</a:t>
                    </a:r>
                  </a:p>
                  <a:p>
                    <a:r>
                      <a:rPr lang="en-US" sz="3000" b="1" dirty="0" smtClean="0">
                        <a:latin typeface="Book Antiqua" panose="02040602050305030304" pitchFamily="18" charset="0"/>
                      </a:rPr>
                      <a:t>Style: L1</a:t>
                    </a:r>
                  </a:p>
                </p:txBody>
              </p:sp>
            </p:grpSp>
            <p:pic>
              <p:nvPicPr>
                <p:cNvPr id="296" name="Picture 5" descr="C:\Users\Tun Sheng\Dropbox\Result\style_3.jpg"/>
                <p:cNvPicPr>
                  <a:picLocks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9096" y="19818096"/>
                  <a:ext cx="3675888" cy="35753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7" name="Picture 6" descr="C:\Users\Tun Sheng\Dropbox\Result\mrcnn_cat_content_L1_style_L1_weight_default.png"/>
                <p:cNvPicPr>
                  <a:picLocks noChangeArrowheads="1"/>
                </p:cNvPicPr>
                <p:nvPr/>
              </p:nvPicPr>
              <p:blipFill rotWithShape="1"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4" t="827" r="73709" b="-827"/>
                <a:stretch/>
              </p:blipFill>
              <p:spPr bwMode="auto">
                <a:xfrm>
                  <a:off x="1365174" y="19741896"/>
                  <a:ext cx="3675888" cy="35753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2" name="Group 81"/>
              <p:cNvGrpSpPr/>
              <p:nvPr/>
            </p:nvGrpSpPr>
            <p:grpSpPr>
              <a:xfrm>
                <a:off x="9220200" y="20040600"/>
                <a:ext cx="25545288" cy="3657600"/>
                <a:chOff x="9220200" y="20040600"/>
                <a:chExt cx="25545288" cy="3657600"/>
              </a:xfrm>
            </p:grpSpPr>
            <p:pic>
              <p:nvPicPr>
                <p:cNvPr id="70" name="Picture 69"/>
                <p:cNvPicPr>
                  <a:picLocks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7800" y="20122896"/>
                  <a:ext cx="3675888" cy="3575304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/>
                </p:cNvPicPr>
                <p:nvPr/>
              </p:nvPicPr>
              <p:blipFill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0200" y="20122896"/>
                  <a:ext cx="3675888" cy="3575304"/>
                </a:xfrm>
                <a:prstGeom prst="rect">
                  <a:avLst/>
                </a:prstGeom>
              </p:spPr>
            </p:pic>
            <p:pic>
              <p:nvPicPr>
                <p:cNvPr id="69" name="Picture 68"/>
                <p:cNvPicPr>
                  <a:picLocks/>
                </p:cNvPicPr>
                <p:nvPr/>
              </p:nvPicPr>
              <p:blipFill>
                <a:blip r:embed="rId6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89600" y="20071018"/>
                  <a:ext cx="3675888" cy="3575304"/>
                </a:xfrm>
                <a:prstGeom prst="rect">
                  <a:avLst/>
                </a:prstGeom>
              </p:spPr>
            </p:pic>
            <p:pic>
              <p:nvPicPr>
                <p:cNvPr id="71" name="Picture 70"/>
                <p:cNvPicPr>
                  <a:picLocks/>
                </p:cNvPicPr>
                <p:nvPr/>
              </p:nvPicPr>
              <p:blipFill>
                <a:blip r:embed="rId6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5400" y="20098207"/>
                  <a:ext cx="3675888" cy="3575304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/>
                </p:cNvPicPr>
                <p:nvPr/>
              </p:nvPicPr>
              <p:blipFill>
                <a:blip r:embed="rId6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93000" y="20122896"/>
                  <a:ext cx="3675888" cy="3575304"/>
                </a:xfrm>
                <a:prstGeom prst="rect">
                  <a:avLst/>
                </a:prstGeom>
              </p:spPr>
            </p:pic>
            <p:pic>
              <p:nvPicPr>
                <p:cNvPr id="80" name="Picture 79"/>
                <p:cNvPicPr>
                  <a:picLocks/>
                </p:cNvPicPr>
                <p:nvPr/>
              </p:nvPicPr>
              <p:blipFill>
                <a:blip r:embed="rId6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74400" y="20040600"/>
                  <a:ext cx="3675888" cy="3575304"/>
                </a:xfrm>
                <a:prstGeom prst="rect">
                  <a:avLst/>
                </a:prstGeom>
              </p:spPr>
            </p:pic>
            <p:pic>
              <p:nvPicPr>
                <p:cNvPr id="81" name="Picture 80"/>
                <p:cNvPicPr>
                  <a:picLocks/>
                </p:cNvPicPr>
                <p:nvPr/>
              </p:nvPicPr>
              <p:blipFill>
                <a:blip r:embed="rId6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450288" y="20040600"/>
                  <a:ext cx="3675888" cy="3575304"/>
                </a:xfrm>
                <a:prstGeom prst="rect">
                  <a:avLst/>
                </a:prstGeom>
              </p:spPr>
            </p:pic>
          </p:grpSp>
        </p:grpSp>
        <p:sp>
          <p:nvSpPr>
            <p:cNvPr id="240" name="TextBox 239"/>
            <p:cNvSpPr txBox="1"/>
            <p:nvPr/>
          </p:nvSpPr>
          <p:spPr>
            <a:xfrm>
              <a:off x="9608331" y="26672900"/>
              <a:ext cx="288820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Book Antiqua" panose="02040602050305030304" pitchFamily="18" charset="0"/>
                </a:rPr>
                <a:t>Content Image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13284163" y="26678904"/>
              <a:ext cx="288820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Book Antiqua" panose="02040602050305030304" pitchFamily="18" charset="0"/>
                </a:rPr>
                <a:t>Style Image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04800" y="14027609"/>
            <a:ext cx="7315200" cy="10584991"/>
            <a:chOff x="304800" y="18431333"/>
            <a:chExt cx="7315200" cy="10584991"/>
          </a:xfrm>
        </p:grpSpPr>
        <p:grpSp>
          <p:nvGrpSpPr>
            <p:cNvPr id="86" name="Group 85"/>
            <p:cNvGrpSpPr/>
            <p:nvPr/>
          </p:nvGrpSpPr>
          <p:grpSpPr>
            <a:xfrm>
              <a:off x="304800" y="18431333"/>
              <a:ext cx="7315200" cy="10584991"/>
              <a:chOff x="304800" y="18431333"/>
              <a:chExt cx="7315200" cy="10584991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304800" y="18431333"/>
                <a:ext cx="7315200" cy="10584991"/>
                <a:chOff x="422864" y="19535092"/>
                <a:chExt cx="7315200" cy="10584991"/>
              </a:xfrm>
            </p:grpSpPr>
            <p:sp>
              <p:nvSpPr>
                <p:cNvPr id="54" name="Rounded Rectangle 53"/>
                <p:cNvSpPr/>
                <p:nvPr/>
              </p:nvSpPr>
              <p:spPr>
                <a:xfrm>
                  <a:off x="422864" y="19535092"/>
                  <a:ext cx="7315200" cy="10584991"/>
                </a:xfrm>
                <a:prstGeom prst="roundRect">
                  <a:avLst>
                    <a:gd name="adj" fmla="val 10248"/>
                  </a:avLst>
                </a:prstGeom>
                <a:solidFill>
                  <a:schemeClr val="bg1"/>
                </a:solidFill>
                <a:ln w="762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  <a:latin typeface="Encode Sans Normal" panose="02000000000000000000" pitchFamily="2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2632664" y="19673729"/>
                  <a:ext cx="27719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500" b="1" dirty="0" smtClean="0">
                      <a:solidFill>
                        <a:schemeClr val="tx1"/>
                      </a:solidFill>
                      <a:latin typeface="Bookman Old Style" panose="02050604050505020204" pitchFamily="18" charset="0"/>
                    </a:rPr>
                    <a:t>Datasets</a:t>
                  </a:r>
                  <a:endParaRPr lang="en-US" sz="4500" dirty="0">
                    <a:latin typeface="Bookman Old Style" panose="02050604050505020204" pitchFamily="18" charset="0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685800" y="20639772"/>
                  <a:ext cx="6814052" cy="33239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500" dirty="0" smtClean="0">
                      <a:latin typeface="Book Antiqua" panose="02040602050305030304" pitchFamily="18" charset="0"/>
                    </a:rPr>
                    <a:t>Dataset consists 256x256 images scrapped by us.</a:t>
                  </a:r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3500" dirty="0" smtClean="0">
                      <a:latin typeface="Book Antiqua" panose="02040602050305030304" pitchFamily="18" charset="0"/>
                    </a:rPr>
                    <a:t>4200 style images are </a:t>
                  </a:r>
                  <a:r>
                    <a:rPr lang="en-US" sz="3500" dirty="0">
                      <a:latin typeface="Book Antiqua" panose="02040602050305030304" pitchFamily="18" charset="0"/>
                    </a:rPr>
                    <a:t>scrapped from </a:t>
                  </a:r>
                  <a:r>
                    <a:rPr lang="en-US" sz="3500" i="1" u="sng" dirty="0">
                      <a:solidFill>
                        <a:srgbClr val="0070C0"/>
                      </a:solidFill>
                      <a:latin typeface="Book Antiqua" panose="02040602050305030304" pitchFamily="18" charset="0"/>
                    </a:rPr>
                    <a:t>anime-pictures.net</a:t>
                  </a:r>
                  <a:r>
                    <a:rPr lang="en-US" sz="3500" dirty="0">
                      <a:latin typeface="Book Antiqua" panose="02040602050305030304" pitchFamily="18" charset="0"/>
                    </a:rPr>
                    <a:t> </a:t>
                  </a:r>
                  <a:endParaRPr lang="en-US" sz="3500" dirty="0" smtClean="0">
                    <a:latin typeface="Book Antiqua" panose="02040602050305030304" pitchFamily="18" charset="0"/>
                  </a:endParaRPr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3500" dirty="0" smtClean="0">
                      <a:latin typeface="Book Antiqua" panose="02040602050305030304" pitchFamily="18" charset="0"/>
                    </a:rPr>
                    <a:t>4200 content images are </a:t>
                  </a:r>
                  <a:r>
                    <a:rPr lang="en-US" sz="3500" dirty="0">
                      <a:latin typeface="Book Antiqua" panose="02040602050305030304" pitchFamily="18" charset="0"/>
                    </a:rPr>
                    <a:t>scrapped from </a:t>
                  </a:r>
                  <a:r>
                    <a:rPr lang="en-US" sz="3500" dirty="0" smtClean="0">
                      <a:latin typeface="Book Antiqua" panose="02040602050305030304" pitchFamily="18" charset="0"/>
                    </a:rPr>
                    <a:t>Instagram.</a:t>
                  </a:r>
                </a:p>
              </p:txBody>
            </p:sp>
            <p:grpSp>
              <p:nvGrpSpPr>
                <p:cNvPr id="79" name="Group 78"/>
                <p:cNvGrpSpPr/>
                <p:nvPr/>
              </p:nvGrpSpPr>
              <p:grpSpPr>
                <a:xfrm>
                  <a:off x="958468" y="24733640"/>
                  <a:ext cx="2785449" cy="3728646"/>
                  <a:chOff x="1592770" y="23158344"/>
                  <a:chExt cx="2785449" cy="3728646"/>
                </a:xfrm>
              </p:grpSpPr>
              <p:grpSp>
                <p:nvGrpSpPr>
                  <p:cNvPr id="73" name="Group 72"/>
                  <p:cNvGrpSpPr/>
                  <p:nvPr/>
                </p:nvGrpSpPr>
                <p:grpSpPr>
                  <a:xfrm>
                    <a:off x="1592770" y="23689495"/>
                    <a:ext cx="2785449" cy="3197495"/>
                    <a:chOff x="1325464" y="23689495"/>
                    <a:chExt cx="2785449" cy="3197495"/>
                  </a:xfrm>
                </p:grpSpPr>
                <p:pic>
                  <p:nvPicPr>
                    <p:cNvPr id="2084" name="Picture 36" descr="C:\Users\Tun Sheng\Downloads\Real\Monochrome_4392\Monochrome_4392\1379.jpg"/>
                    <p:cNvPicPr>
                      <a:picLocks noChangeArrowheads="1"/>
                    </p:cNvPicPr>
                    <p:nvPr/>
                  </p:nvPicPr>
                  <p:blipFill>
                    <a:blip r:embed="rId6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25464" y="23689495"/>
                      <a:ext cx="2130552" cy="213055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83" name="Picture 35" descr="C:\Users\Tun Sheng\Downloads\Real\Monochrome_4392\Monochrome_4392\1200.jpg"/>
                    <p:cNvPicPr>
                      <a:picLocks noChangeArrowheads="1"/>
                    </p:cNvPicPr>
                    <p:nvPr/>
                  </p:nvPicPr>
                  <p:blipFill>
                    <a:blip r:embed="rId6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517018" y="24347810"/>
                      <a:ext cx="2130552" cy="213055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82" name="Picture 34" descr="C:\Users\Tun Sheng\Downloads\Real\Monochrome_4392\Monochrome_4392\1003.jpg"/>
                    <p:cNvPicPr>
                      <a:picLocks noChangeArrowheads="1"/>
                    </p:cNvPicPr>
                    <p:nvPr/>
                  </p:nvPicPr>
                  <p:blipFill>
                    <a:blip r:embed="rId6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80361" y="24756438"/>
                      <a:ext cx="2130552" cy="213055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77" name="Rectangle 76"/>
                  <p:cNvSpPr/>
                  <p:nvPr/>
                </p:nvSpPr>
                <p:spPr>
                  <a:xfrm>
                    <a:off x="1592770" y="23158344"/>
                    <a:ext cx="1981633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500" dirty="0">
                        <a:latin typeface="Book Antiqua" panose="02040602050305030304" pitchFamily="18" charset="0"/>
                      </a:rPr>
                      <a:t>S</a:t>
                    </a:r>
                    <a:r>
                      <a:rPr lang="en-US" sz="2500" dirty="0" smtClean="0">
                        <a:latin typeface="Book Antiqua" panose="02040602050305030304" pitchFamily="18" charset="0"/>
                      </a:rPr>
                      <a:t>tyle </a:t>
                    </a:r>
                    <a:r>
                      <a:rPr lang="en-US" sz="2500" dirty="0">
                        <a:latin typeface="Book Antiqua" panose="02040602050305030304" pitchFamily="18" charset="0"/>
                      </a:rPr>
                      <a:t>I</a:t>
                    </a:r>
                    <a:r>
                      <a:rPr lang="en-US" sz="2500" dirty="0" smtClean="0">
                        <a:latin typeface="Book Antiqua" panose="02040602050305030304" pitchFamily="18" charset="0"/>
                      </a:rPr>
                      <a:t>mages</a:t>
                    </a:r>
                    <a:endParaRPr lang="en-US" sz="2500" dirty="0"/>
                  </a:p>
                </p:txBody>
              </p:sp>
            </p:grpSp>
            <p:grpSp>
              <p:nvGrpSpPr>
                <p:cNvPr id="78" name="Group 77"/>
                <p:cNvGrpSpPr/>
                <p:nvPr/>
              </p:nvGrpSpPr>
              <p:grpSpPr>
                <a:xfrm>
                  <a:off x="4309064" y="24733640"/>
                  <a:ext cx="2736268" cy="3802119"/>
                  <a:chOff x="5158350" y="23158344"/>
                  <a:chExt cx="2736268" cy="3802119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5158350" y="23658712"/>
                    <a:ext cx="2736268" cy="3301751"/>
                    <a:chOff x="4723317" y="23445598"/>
                    <a:chExt cx="2736268" cy="3301751"/>
                  </a:xfrm>
                </p:grpSpPr>
                <p:pic>
                  <p:nvPicPr>
                    <p:cNvPr id="2079" name="Picture 31" descr="C:\Users\Tun Sheng\Downloads\Real\Data\portraitphotography\portrait_26.jpg"/>
                    <p:cNvPicPr>
                      <a:picLocks noChangeArrowheads="1"/>
                    </p:cNvPicPr>
                    <p:nvPr/>
                  </p:nvPicPr>
                  <p:blipFill>
                    <a:blip r:embed="rId6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723317" y="23445598"/>
                      <a:ext cx="2126806" cy="213445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81" name="Picture 33" descr="C:\Users\Tun Sheng\Downloads\Real\Data\portraitphotography\portrait_202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006728" y="24045762"/>
                      <a:ext cx="2130552" cy="213055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80" name="Picture 32" descr="C:\Users\Tun Sheng\Downloads\Real\Data\portraitphotography\portrait_111.jpg"/>
                    <p:cNvPicPr>
                      <a:picLocks noChangeArrowheads="1"/>
                    </p:cNvPicPr>
                    <p:nvPr/>
                  </p:nvPicPr>
                  <p:blipFill>
                    <a:blip r:embed="rId7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329033" y="24616797"/>
                      <a:ext cx="2130552" cy="213055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98" name="Rectangle 97"/>
                  <p:cNvSpPr/>
                  <p:nvPr/>
                </p:nvSpPr>
                <p:spPr>
                  <a:xfrm>
                    <a:off x="5355203" y="23158344"/>
                    <a:ext cx="2420856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500" dirty="0" smtClean="0">
                        <a:latin typeface="Book Antiqua" panose="02040602050305030304" pitchFamily="18" charset="0"/>
                      </a:rPr>
                      <a:t>Content Images</a:t>
                    </a:r>
                    <a:endParaRPr lang="en-US" sz="2500" dirty="0"/>
                  </a:p>
                </p:txBody>
              </p:sp>
            </p:grpSp>
          </p:grpSp>
          <p:pic>
            <p:nvPicPr>
              <p:cNvPr id="242" name="Picture 241"/>
              <p:cNvPicPr>
                <a:picLocks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4648" y="25984200"/>
                <a:ext cx="2130552" cy="2130552"/>
              </a:xfrm>
              <a:prstGeom prst="rect">
                <a:avLst/>
              </a:prstGeom>
            </p:spPr>
          </p:pic>
        </p:grpSp>
        <p:pic>
          <p:nvPicPr>
            <p:cNvPr id="244" name="Picture 243"/>
            <p:cNvPicPr>
              <a:picLocks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642" y="25984200"/>
              <a:ext cx="2130552" cy="2130552"/>
            </a:xfrm>
            <a:prstGeom prst="rect">
              <a:avLst/>
            </a:prstGeom>
          </p:spPr>
        </p:pic>
      </p:grpSp>
      <p:sp>
        <p:nvSpPr>
          <p:cNvPr id="96" name="Rectangle 95"/>
          <p:cNvSpPr/>
          <p:nvPr/>
        </p:nvSpPr>
        <p:spPr>
          <a:xfrm>
            <a:off x="31746435" y="19258002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Book Antiqua" panose="02040602050305030304" pitchFamily="18" charset="0"/>
              </a:rPr>
              <a:t>Mask-RCNN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228600" y="25077895"/>
            <a:ext cx="7377044" cy="3878105"/>
            <a:chOff x="28029072" y="21252372"/>
            <a:chExt cx="8229600" cy="12009270"/>
          </a:xfrm>
        </p:grpSpPr>
        <p:sp>
          <p:nvSpPr>
            <p:cNvPr id="48" name="Rounded Rectangle 47"/>
            <p:cNvSpPr/>
            <p:nvPr/>
          </p:nvSpPr>
          <p:spPr>
            <a:xfrm>
              <a:off x="28029072" y="21252372"/>
              <a:ext cx="8229600" cy="12009270"/>
            </a:xfrm>
            <a:prstGeom prst="roundRect">
              <a:avLst>
                <a:gd name="adj" fmla="val 10248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Encode Sans Normal" panose="02000000000000000000" pitchFamily="2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333465" y="21527986"/>
              <a:ext cx="348845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b="1" dirty="0" smtClean="0">
                  <a:solidFill>
                    <a:schemeClr val="tx1"/>
                  </a:solidFill>
                  <a:latin typeface="Bookman Old Style" panose="02050604050505020204" pitchFamily="18" charset="0"/>
                </a:rPr>
                <a:t>References</a:t>
              </a:r>
              <a:endParaRPr lang="en-US" sz="4500" dirty="0">
                <a:latin typeface="Bookman Old Style" panose="02050604050505020204" pitchFamily="18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8164185" y="24349119"/>
              <a:ext cx="7959374" cy="695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+mj-lt"/>
                <a:buAutoNum type="arabicPeriod"/>
              </a:pPr>
              <a:r>
                <a:rPr lang="en-US" sz="2800" dirty="0" err="1" smtClean="0">
                  <a:latin typeface="Book Antiqua" panose="02040602050305030304" pitchFamily="18" charset="0"/>
                </a:rPr>
                <a:t>Gatys</a:t>
              </a:r>
              <a:r>
                <a:rPr lang="en-US" sz="2800" dirty="0" smtClean="0">
                  <a:latin typeface="Book Antiqua" panose="02040602050305030304" pitchFamily="18" charset="0"/>
                </a:rPr>
                <a:t> et al</a:t>
              </a:r>
              <a:r>
                <a:rPr lang="en-US" sz="2800" b="1" dirty="0" smtClean="0">
                  <a:latin typeface="Book Antiqua" panose="02040602050305030304" pitchFamily="18" charset="0"/>
                </a:rPr>
                <a:t>. A Neural Algorithm of Artistic Style </a:t>
              </a:r>
              <a:r>
                <a:rPr lang="en-US" sz="2800" dirty="0" smtClean="0">
                  <a:latin typeface="Book Antiqua" panose="02040602050305030304" pitchFamily="18" charset="0"/>
                </a:rPr>
                <a:t>arxiv:1508.06576</a:t>
              </a:r>
            </a:p>
            <a:p>
              <a:pPr marL="514350" indent="-514350">
                <a:buFont typeface="+mj-lt"/>
                <a:buAutoNum type="arabicPeriod"/>
              </a:pPr>
              <a:r>
                <a:rPr lang="en-US" sz="2800" dirty="0" smtClean="0">
                  <a:latin typeface="Book Antiqua" panose="02040602050305030304" pitchFamily="18" charset="0"/>
                </a:rPr>
                <a:t>Chen et al , </a:t>
              </a:r>
              <a:r>
                <a:rPr lang="en-US" sz="2800" b="1" dirty="0" err="1" smtClean="0">
                  <a:latin typeface="Book Antiqua" panose="02040602050305030304" pitchFamily="18" charset="0"/>
                </a:rPr>
                <a:t>CartoonGAN</a:t>
              </a:r>
              <a:r>
                <a:rPr lang="en-US" sz="2800" dirty="0" smtClean="0">
                  <a:latin typeface="Book Antiqua" panose="02040602050305030304" pitchFamily="18" charset="0"/>
                </a:rPr>
                <a:t> arxiv:1904.13268</a:t>
              </a:r>
            </a:p>
            <a:p>
              <a:pPr marL="514350" indent="-514350">
                <a:buFont typeface="+mj-lt"/>
                <a:buAutoNum type="arabicPeriod"/>
              </a:pPr>
              <a:r>
                <a:rPr lang="en-US" sz="2800" dirty="0" smtClean="0">
                  <a:latin typeface="Book Antiqua" panose="02040602050305030304" pitchFamily="18" charset="0"/>
                </a:rPr>
                <a:t>He et al </a:t>
              </a:r>
              <a:r>
                <a:rPr lang="en-US" sz="2800" b="1" dirty="0" smtClean="0">
                  <a:latin typeface="Book Antiqua" panose="02040602050305030304" pitchFamily="18" charset="0"/>
                </a:rPr>
                <a:t>Mask R-CNN </a:t>
              </a:r>
              <a:r>
                <a:rPr lang="en-US" sz="2800" dirty="0" smtClean="0">
                  <a:latin typeface="Book Antiqua" panose="02040602050305030304" pitchFamily="18" charset="0"/>
                </a:rPr>
                <a:t>arxiv:1703.06870</a:t>
              </a:r>
            </a:p>
          </p:txBody>
        </p:sp>
      </p:grpSp>
      <p:cxnSp>
        <p:nvCxnSpPr>
          <p:cNvPr id="119" name="Elbow Connector 118"/>
          <p:cNvCxnSpPr>
            <a:endCxn id="197" idx="0"/>
          </p:cNvCxnSpPr>
          <p:nvPr/>
        </p:nvCxnSpPr>
        <p:spPr>
          <a:xfrm>
            <a:off x="20509870" y="6318153"/>
            <a:ext cx="3651843" cy="818461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endCxn id="197" idx="2"/>
          </p:cNvCxnSpPr>
          <p:nvPr/>
        </p:nvCxnSpPr>
        <p:spPr>
          <a:xfrm flipV="1">
            <a:off x="20935118" y="9879814"/>
            <a:ext cx="3226595" cy="1023714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196" idx="3"/>
            <a:endCxn id="170" idx="1"/>
          </p:cNvCxnSpPr>
          <p:nvPr/>
        </p:nvCxnSpPr>
        <p:spPr>
          <a:xfrm flipV="1">
            <a:off x="11713261" y="8387407"/>
            <a:ext cx="1566550" cy="223576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107" idx="3"/>
            <a:endCxn id="170" idx="1"/>
          </p:cNvCxnSpPr>
          <p:nvPr/>
        </p:nvCxnSpPr>
        <p:spPr>
          <a:xfrm flipV="1">
            <a:off x="10850371" y="8387407"/>
            <a:ext cx="2429440" cy="1548247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614</Words>
  <Application>Microsoft Office PowerPoint</Application>
  <PresentationFormat>Custom</PresentationFormat>
  <Paragraphs>99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Company>cse dept. 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dougz</dc:creator>
  <cp:lastModifiedBy>Tun Sheng Tan</cp:lastModifiedBy>
  <cp:revision>125</cp:revision>
  <dcterms:created xsi:type="dcterms:W3CDTF">2000-02-07T17:35:53Z</dcterms:created>
  <dcterms:modified xsi:type="dcterms:W3CDTF">2019-12-04T21:09:28Z</dcterms:modified>
</cp:coreProperties>
</file>